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349" r:id="rId2"/>
    <p:sldId id="256" r:id="rId3"/>
    <p:sldId id="258" r:id="rId4"/>
    <p:sldId id="259" r:id="rId5"/>
    <p:sldId id="280" r:id="rId6"/>
    <p:sldId id="260" r:id="rId7"/>
    <p:sldId id="264" r:id="rId8"/>
    <p:sldId id="268" r:id="rId9"/>
    <p:sldId id="265" r:id="rId10"/>
    <p:sldId id="282" r:id="rId11"/>
    <p:sldId id="312" r:id="rId12"/>
    <p:sldId id="269" r:id="rId13"/>
    <p:sldId id="310" r:id="rId14"/>
    <p:sldId id="309" r:id="rId15"/>
    <p:sldId id="311" r:id="rId16"/>
    <p:sldId id="274" r:id="rId17"/>
    <p:sldId id="352" r:id="rId18"/>
    <p:sldId id="273" r:id="rId19"/>
    <p:sldId id="272" r:id="rId20"/>
    <p:sldId id="297" r:id="rId21"/>
    <p:sldId id="281" r:id="rId22"/>
    <p:sldId id="300" r:id="rId23"/>
    <p:sldId id="346" r:id="rId24"/>
    <p:sldId id="286" r:id="rId25"/>
    <p:sldId id="307" r:id="rId26"/>
    <p:sldId id="302" r:id="rId27"/>
    <p:sldId id="322" r:id="rId28"/>
    <p:sldId id="319" r:id="rId29"/>
    <p:sldId id="320" r:id="rId30"/>
    <p:sldId id="321" r:id="rId31"/>
    <p:sldId id="326" r:id="rId32"/>
    <p:sldId id="323" r:id="rId33"/>
    <p:sldId id="317" r:id="rId34"/>
    <p:sldId id="324" r:id="rId35"/>
    <p:sldId id="313" r:id="rId36"/>
    <p:sldId id="314" r:id="rId37"/>
    <p:sldId id="315" r:id="rId38"/>
    <p:sldId id="316" r:id="rId39"/>
    <p:sldId id="303" r:id="rId40"/>
    <p:sldId id="318" r:id="rId41"/>
    <p:sldId id="304" r:id="rId42"/>
    <p:sldId id="339" r:id="rId43"/>
    <p:sldId id="341" r:id="rId44"/>
    <p:sldId id="342" r:id="rId45"/>
    <p:sldId id="345" r:id="rId46"/>
    <p:sldId id="343" r:id="rId47"/>
    <p:sldId id="327" r:id="rId48"/>
    <p:sldId id="328" r:id="rId49"/>
    <p:sldId id="331" r:id="rId50"/>
    <p:sldId id="329" r:id="rId51"/>
    <p:sldId id="332" r:id="rId52"/>
    <p:sldId id="330" r:id="rId53"/>
    <p:sldId id="306" r:id="rId54"/>
    <p:sldId id="336" r:id="rId55"/>
    <p:sldId id="344" r:id="rId56"/>
    <p:sldId id="334" r:id="rId57"/>
    <p:sldId id="335" r:id="rId58"/>
    <p:sldId id="325" r:id="rId59"/>
    <p:sldId id="338" r:id="rId60"/>
    <p:sldId id="337" r:id="rId61"/>
    <p:sldId id="279" r:id="rId62"/>
    <p:sldId id="351"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FF0000"/>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78" autoAdjust="0"/>
  </p:normalViewPr>
  <p:slideViewPr>
    <p:cSldViewPr snapToGrid="0" snapToObjects="1">
      <p:cViewPr varScale="1">
        <p:scale>
          <a:sx n="79" d="100"/>
          <a:sy n="79" d="100"/>
        </p:scale>
        <p:origin x="-128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4B9BCF-AF87-244A-8B9F-A743BE122ED2}" type="datetimeFigureOut">
              <a:rPr lang="en-US" smtClean="0"/>
              <a:t>6/12/16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CF5E3C-C4B4-8F4F-8A50-624D5F6EADB8}" type="slidenum">
              <a:rPr lang="en-US" smtClean="0"/>
              <a:t>‹#›</a:t>
            </a:fld>
            <a:endParaRPr lang="en-US"/>
          </a:p>
        </p:txBody>
      </p:sp>
    </p:spTree>
    <p:extLst>
      <p:ext uri="{BB962C8B-B14F-4D97-AF65-F5344CB8AC3E}">
        <p14:creationId xmlns:p14="http://schemas.microsoft.com/office/powerpoint/2010/main" val="60931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536D54-2773-5A49-BC0E-8B6378B0B32F}" type="datetimeFigureOut">
              <a:rPr lang="en-US" smtClean="0"/>
              <a:t>6/12/16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EF428-301F-024B-9118-85285CED29B0}" type="slidenum">
              <a:rPr lang="en-US" smtClean="0"/>
              <a:t>‹#›</a:t>
            </a:fld>
            <a:endParaRPr lang="en-US"/>
          </a:p>
        </p:txBody>
      </p:sp>
    </p:spTree>
    <p:extLst>
      <p:ext uri="{BB962C8B-B14F-4D97-AF65-F5344CB8AC3E}">
        <p14:creationId xmlns:p14="http://schemas.microsoft.com/office/powerpoint/2010/main" val="3930709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Hierarchy" TargetMode="External"/><Relationship Id="rId4" Type="http://schemas.openxmlformats.org/officeDocument/2006/relationships/hyperlink" Target="https://en.wikipedia.org/wiki/Social_system"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cnn.com/2013/05/28/us/same-sex-marriage-fast-fac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also want to discuss the current societal context because that influences the way some LGBTQ individuals view themselves and behave.</a:t>
            </a:r>
            <a:endParaRPr lang="en-US" dirty="0" smtClean="0"/>
          </a:p>
          <a:p>
            <a:endParaRPr lang="en-US" dirty="0" smtClean="0"/>
          </a:p>
          <a:p>
            <a:r>
              <a:rPr lang="en-US" dirty="0" smtClean="0"/>
              <a:t>There</a:t>
            </a:r>
            <a:r>
              <a:rPr lang="en-US" baseline="0" dirty="0" smtClean="0"/>
              <a:t> are a lot of things moving in the right direction for LGBT individuals. For example,</a:t>
            </a:r>
          </a:p>
          <a:p>
            <a:r>
              <a:rPr lang="en-US" baseline="0" dirty="0" smtClean="0"/>
              <a:t>Last year around this </a:t>
            </a:r>
            <a:r>
              <a:rPr lang="en-US" baseline="0" dirty="0" err="1" smtClean="0"/>
              <a:t>timesupreme</a:t>
            </a:r>
            <a:r>
              <a:rPr lang="en-US" baseline="0" dirty="0" smtClean="0"/>
              <a:t> court will soon make a ruling that may allow same-sex marriage in all states.</a:t>
            </a:r>
          </a:p>
        </p:txBody>
      </p:sp>
      <p:sp>
        <p:nvSpPr>
          <p:cNvPr id="4" name="Slide Number Placeholder 3"/>
          <p:cNvSpPr>
            <a:spLocks noGrp="1"/>
          </p:cNvSpPr>
          <p:nvPr>
            <p:ph type="sldNum" sz="quarter" idx="10"/>
          </p:nvPr>
        </p:nvSpPr>
        <p:spPr/>
        <p:txBody>
          <a:bodyPr/>
          <a:lstStyle/>
          <a:p>
            <a:fld id="{D1AEF428-301F-024B-9118-85285CED29B0}" type="slidenum">
              <a:rPr lang="en-US" smtClean="0"/>
              <a:t>3</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58% of LGBT individuals reported that they have been subject to slurs or jokes because of their sexual orientation or gender identity (Pew Research Center, 2013). </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12</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most states it is legal to discriminate against LGBT individuals in the areas of employment, housing and public health</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13</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most states it is legal to discriminate against LGBT individuals in the areas of employment, housing and public health</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14</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Kicked</a:t>
            </a:r>
            <a:r>
              <a:rPr lang="en-US" baseline="0" dirty="0" smtClean="0"/>
              <a:t> out of prom for wearing a suit, threatened to call the police if she </a:t>
            </a:r>
            <a:r>
              <a:rPr lang="en-US" baseline="0" dirty="0" err="1" smtClean="0"/>
              <a:t>didn</a:t>
            </a:r>
            <a:r>
              <a:rPr lang="uk-UA" baseline="0" dirty="0" smtClean="0"/>
              <a:t>’</a:t>
            </a:r>
            <a:r>
              <a:rPr lang="en-US" baseline="0" dirty="0" smtClean="0"/>
              <a:t>t leave</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15</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our transgender friends murdered in 2015. 22 murdered in 2015. of those 19 were transgender women of color</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16</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our transgender friends murdered in 2015. 22 murdered in 2015. of those 19 were transgender women of color</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17</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18</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regard to well-being…</a:t>
            </a:r>
          </a:p>
          <a:p>
            <a:endParaRPr lang="en-US" dirty="0" smtClean="0"/>
          </a:p>
          <a:p>
            <a:r>
              <a:rPr lang="en-US" dirty="0" smtClean="0"/>
              <a:t>Small</a:t>
            </a:r>
            <a:r>
              <a:rPr lang="en-US" baseline="0" dirty="0" smtClean="0"/>
              <a:t> </a:t>
            </a:r>
            <a:r>
              <a:rPr lang="en-US" baseline="0" dirty="0" err="1" smtClean="0"/>
              <a:t>trangender</a:t>
            </a:r>
            <a:r>
              <a:rPr lang="en-US" baseline="0" dirty="0" smtClean="0"/>
              <a:t> study with 55 youth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19</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20</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sexual</a:t>
            </a:r>
            <a:r>
              <a:rPr lang="en-US" baseline="0" dirty="0" smtClean="0"/>
              <a:t> and gender identity minorities are exposed to so many negative societal attitudes throughout their lives, many adopt them and apply them to themselves at least at some point during development. This also includes people who are questioning an LGBT identity/</a:t>
            </a:r>
          </a:p>
          <a:p>
            <a:endParaRPr lang="en-US" baseline="0" dirty="0" smtClean="0"/>
          </a:p>
          <a:p>
            <a:r>
              <a:rPr lang="en-US" baseline="0" dirty="0" smtClean="0"/>
              <a:t>This process has been referred to as internalized homophobia, or </a:t>
            </a:r>
            <a:r>
              <a:rPr lang="en-US" baseline="0" dirty="0" err="1" smtClean="0"/>
              <a:t>transphobia</a:t>
            </a:r>
            <a:r>
              <a:rPr lang="en-US" baseline="0" dirty="0" smtClean="0"/>
              <a:t> and has been identified as a contributing factor to psychological distress.</a:t>
            </a:r>
          </a:p>
          <a:p>
            <a:endParaRPr lang="en-US" baseline="0" dirty="0" smtClean="0"/>
          </a:p>
          <a:p>
            <a:r>
              <a:rPr lang="en-US" baseline="0" dirty="0" smtClean="0"/>
              <a:t>The term </a:t>
            </a:r>
            <a:r>
              <a:rPr lang="en-US" baseline="0" dirty="0" err="1" smtClean="0"/>
              <a:t>internatized</a:t>
            </a:r>
            <a:r>
              <a:rPr lang="en-US" baseline="0" dirty="0" smtClean="0"/>
              <a:t> homophobia has been widely used in the past but has been criticized for sounding </a:t>
            </a:r>
            <a:r>
              <a:rPr lang="en-US" baseline="0" dirty="0" err="1" smtClean="0"/>
              <a:t>pathologizing</a:t>
            </a:r>
            <a:r>
              <a:rPr lang="en-US" baseline="0" dirty="0" smtClean="0"/>
              <a:t>. I mention the term because a lot of research uses internalized homophobia. </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21</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LGBT</a:t>
            </a:r>
            <a:r>
              <a:rPr lang="en-US" baseline="0" dirty="0" smtClean="0"/>
              <a:t> individuals are more visible in the world around us. For example, t</a:t>
            </a:r>
            <a:r>
              <a:rPr lang="en-US" dirty="0" smtClean="0"/>
              <a:t>here is an increase in the number of television shows with LGBT characters.</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Acceptance</a:t>
            </a:r>
            <a:r>
              <a:rPr lang="en-US" baseline="0" dirty="0" smtClean="0"/>
              <a:t> and Commitment Therapy may be a means to help reduce the harmful effects of IH or IT</a:t>
            </a:r>
          </a:p>
          <a:p>
            <a:endParaRPr lang="en-US" baseline="0" dirty="0" smtClean="0"/>
          </a:p>
          <a:p>
            <a:r>
              <a:rPr lang="en-US" dirty="0" smtClean="0"/>
              <a:t>ACT</a:t>
            </a:r>
            <a:r>
              <a:rPr lang="en-US" baseline="0" dirty="0" smtClean="0"/>
              <a:t> is a is a behavioral therapy designed to increase psychological flexibility – the ability to engage in values based actions despite thoughts, feelings, memories and other private events.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22</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Acceptance</a:t>
            </a:r>
            <a:r>
              <a:rPr lang="en-US" baseline="0" dirty="0" smtClean="0"/>
              <a:t> and Commitment Therapy may be a means to help reduce the harmful effects of IH or IT</a:t>
            </a:r>
          </a:p>
          <a:p>
            <a:endParaRPr lang="en-US" baseline="0" dirty="0" smtClean="0"/>
          </a:p>
          <a:p>
            <a:r>
              <a:rPr lang="en-US" dirty="0" smtClean="0"/>
              <a:t>ACT</a:t>
            </a:r>
            <a:r>
              <a:rPr lang="en-US" baseline="0" dirty="0" smtClean="0"/>
              <a:t> is a is a behavioral therapy designed to increase psychological flexibility – the ability to engage in values based actions despite thoughts, feelings, memories and other private events.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23</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24</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25</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26</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27</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28</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29</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it is a measure of an individual's preference for </a:t>
            </a:r>
            <a:r>
              <a:rPr lang="en-US" sz="1200" kern="1200" dirty="0" smtClean="0">
                <a:solidFill>
                  <a:schemeClr val="tx1"/>
                </a:solidFill>
                <a:latin typeface="+mn-lt"/>
                <a:ea typeface="+mn-ea"/>
                <a:cs typeface="+mn-cs"/>
                <a:hlinkClick r:id="rId3"/>
              </a:rPr>
              <a:t>hierarchy within any </a:t>
            </a:r>
            <a:r>
              <a:rPr lang="en-US" sz="1200" kern="1200" dirty="0" smtClean="0">
                <a:solidFill>
                  <a:schemeClr val="tx1"/>
                </a:solidFill>
                <a:latin typeface="+mn-lt"/>
                <a:ea typeface="+mn-ea"/>
                <a:cs typeface="+mn-cs"/>
                <a:hlinkClick r:id="rId4"/>
              </a:rPr>
              <a:t>social system and the domination over lower-status groups</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30</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31</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32</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33</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34</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35</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36</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37</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38</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39</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40</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41</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sports</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6</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.19-.33</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42</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fewer sig relationships</a:t>
            </a:r>
          </a:p>
          <a:p>
            <a:r>
              <a:rPr lang="en-US" dirty="0" smtClean="0"/>
              <a:t>.15-.32</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43</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homophobia</a:t>
            </a:r>
            <a:r>
              <a:rPr lang="en-US" baseline="0" dirty="0" smtClean="0"/>
              <a:t> and </a:t>
            </a:r>
            <a:r>
              <a:rPr lang="en-US" baseline="0" dirty="0" err="1" smtClean="0"/>
              <a:t>transphobia</a:t>
            </a:r>
            <a:r>
              <a:rPr lang="en-US" baseline="0" dirty="0" smtClean="0"/>
              <a:t> measures .18-30</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44</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2 homophobia measures .12-.14 (weaker correlations)</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45</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46</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47</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48</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49</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50</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51</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still a lot of discrimination and hate</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7</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52</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53</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Didn’t or only weakly</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54</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55</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56</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57</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58</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59</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60</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of Americans believe we should not accept homosexuality</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8</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most states it is legal to discriminate against LGBT individuals in the areas of employment, housing and public health</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9</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most states it is legal to discriminate against LGBT individuals in the areas of employment, housing and public health</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10</a:t>
            </a:fld>
            <a:endParaRPr lang="en-US"/>
          </a:p>
        </p:txBody>
      </p:sp>
    </p:spTree>
    <p:extLst>
      <p:ext uri="{BB962C8B-B14F-4D97-AF65-F5344CB8AC3E}">
        <p14:creationId xmlns:p14="http://schemas.microsoft.com/office/powerpoint/2010/main" val="68200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law says it protects from discrimination claims anyone who believes that marriage is between one man and one woman, that sexual relations are reserved solely for marriage, and that the terms male and female pertain only to a person's genetics and anatomy at birth.</a:t>
            </a:r>
          </a:p>
          <a:p>
            <a:r>
              <a:rPr lang="en-US" sz="1200" kern="1200" dirty="0" smtClean="0">
                <a:solidFill>
                  <a:schemeClr val="tx1"/>
                </a:solidFill>
                <a:latin typeface="+mn-lt"/>
                <a:ea typeface="+mn-ea"/>
                <a:cs typeface="+mn-cs"/>
              </a:rPr>
              <a:t>Under the law, religious organizations will be able to deny LGBT people marriage, adoption and foster care services; fire or refuse to employ them; and decline to rent or sell them property. Medical professionals will be permitted to refuse to participate in treatments, counseling and surgery related to "sex reassignment or gender identity transitioning.”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Meanwhile, people who adhere to the aforementioned beliefs may deny wedding services -- including </a:t>
            </a:r>
            <a:r>
              <a:rPr lang="en-US" sz="1200" kern="1200" dirty="0" err="1" smtClean="0">
                <a:solidFill>
                  <a:schemeClr val="tx1"/>
                </a:solidFill>
                <a:latin typeface="+mn-lt"/>
                <a:ea typeface="+mn-ea"/>
                <a:cs typeface="+mn-cs"/>
              </a:rPr>
              <a:t>DJing</a:t>
            </a:r>
            <a:r>
              <a:rPr lang="en-US" sz="1200" kern="1200" dirty="0" smtClean="0">
                <a:solidFill>
                  <a:schemeClr val="tx1"/>
                </a:solidFill>
                <a:latin typeface="+mn-lt"/>
                <a:ea typeface="+mn-ea"/>
                <a:cs typeface="+mn-cs"/>
              </a:rPr>
              <a:t>, dressmaking and limousine rental -- while employers and school administrators will be allowed to establish "sex-specific standards or policies concerning employee or student dress or grooming."</a:t>
            </a:r>
          </a:p>
          <a:p>
            <a:r>
              <a:rPr lang="en-US" sz="1200" kern="1200" dirty="0" smtClean="0">
                <a:solidFill>
                  <a:schemeClr val="tx1"/>
                </a:solidFill>
                <a:latin typeface="+mn-lt"/>
                <a:ea typeface="+mn-ea"/>
                <a:cs typeface="+mn-cs"/>
              </a:rPr>
              <a:t>Employers and school administrators will be allowed to dictate access to bathrooms, spas, locker rooms "or other intimate facilities and settings," the law states.</a:t>
            </a:r>
          </a:p>
          <a:p>
            <a:r>
              <a:rPr lang="en-US" sz="1200" kern="1200" dirty="0" smtClean="0">
                <a:solidFill>
                  <a:schemeClr val="tx1"/>
                </a:solidFill>
                <a:latin typeface="+mn-lt"/>
                <a:ea typeface="+mn-ea"/>
                <a:cs typeface="+mn-cs"/>
              </a:rPr>
              <a:t>The law also addresses the matter of government officials granting marriage licenses and performing ceremonies, an issue thrust into the spotlight last year when Kim Davis, a county clerk in Kentucky, spent five days in jail for refusing to give </a:t>
            </a:r>
            <a:r>
              <a:rPr lang="en-US" sz="1200" kern="1200" dirty="0" smtClean="0">
                <a:solidFill>
                  <a:schemeClr val="tx1"/>
                </a:solidFill>
                <a:latin typeface="+mn-lt"/>
                <a:ea typeface="+mn-ea"/>
                <a:cs typeface="+mn-cs"/>
                <a:hlinkClick r:id="rId3"/>
              </a:rPr>
              <a:t>same-sex couples marriage licenses.</a:t>
            </a:r>
            <a:endParaRPr lang="en-US" dirty="0"/>
          </a:p>
        </p:txBody>
      </p:sp>
      <p:sp>
        <p:nvSpPr>
          <p:cNvPr id="4" name="Slide Number Placeholder 3"/>
          <p:cNvSpPr>
            <a:spLocks noGrp="1"/>
          </p:cNvSpPr>
          <p:nvPr>
            <p:ph type="sldNum" sz="quarter" idx="10"/>
          </p:nvPr>
        </p:nvSpPr>
        <p:spPr/>
        <p:txBody>
          <a:bodyPr/>
          <a:lstStyle/>
          <a:p>
            <a:fld id="{D1AEF428-301F-024B-9118-85285CED29B0}" type="slidenum">
              <a:rPr lang="en-US" smtClean="0"/>
              <a:t>11</a:t>
            </a:fld>
            <a:endParaRPr lang="en-US"/>
          </a:p>
        </p:txBody>
      </p:sp>
    </p:spTree>
    <p:extLst>
      <p:ext uri="{BB962C8B-B14F-4D97-AF65-F5344CB8AC3E}">
        <p14:creationId xmlns:p14="http://schemas.microsoft.com/office/powerpoint/2010/main" val="68200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991BB6-28BD-D841-ACC0-8C41A87E415C}"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351746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991BB6-28BD-D841-ACC0-8C41A87E415C}"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1098503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991BB6-28BD-D841-ACC0-8C41A87E415C}"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181155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991BB6-28BD-D841-ACC0-8C41A87E415C}"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234372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991BB6-28BD-D841-ACC0-8C41A87E415C}" type="datetimeFigureOut">
              <a:rPr lang="en-US" smtClean="0"/>
              <a:t>6/12/16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113329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991BB6-28BD-D841-ACC0-8C41A87E415C}" type="datetimeFigureOut">
              <a:rPr lang="en-US" smtClean="0"/>
              <a:t>6/12/16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251971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991BB6-28BD-D841-ACC0-8C41A87E415C}" type="datetimeFigureOut">
              <a:rPr lang="en-US" smtClean="0"/>
              <a:t>6/12/16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344988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991BB6-28BD-D841-ACC0-8C41A87E415C}" type="datetimeFigureOut">
              <a:rPr lang="en-US" smtClean="0"/>
              <a:t>6/12/16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109359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91BB6-28BD-D841-ACC0-8C41A87E415C}" type="datetimeFigureOut">
              <a:rPr lang="en-US" smtClean="0"/>
              <a:t>6/12/16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152507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91BB6-28BD-D841-ACC0-8C41A87E415C}" type="datetimeFigureOut">
              <a:rPr lang="en-US" smtClean="0"/>
              <a:t>6/12/16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2038863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91BB6-28BD-D841-ACC0-8C41A87E415C}" type="datetimeFigureOut">
              <a:rPr lang="en-US" smtClean="0"/>
              <a:t>6/12/16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C515BC-DCFD-B34E-ABE5-3B838716DB4A}" type="slidenum">
              <a:rPr lang="en-US" smtClean="0"/>
              <a:t>‹#›</a:t>
            </a:fld>
            <a:endParaRPr lang="en-US"/>
          </a:p>
        </p:txBody>
      </p:sp>
    </p:spTree>
    <p:extLst>
      <p:ext uri="{BB962C8B-B14F-4D97-AF65-F5344CB8AC3E}">
        <p14:creationId xmlns:p14="http://schemas.microsoft.com/office/powerpoint/2010/main" val="11743640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91BB6-28BD-D841-ACC0-8C41A87E415C}" type="datetimeFigureOut">
              <a:rPr lang="en-US" smtClean="0"/>
              <a:t>6/12/16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515BC-DCFD-B34E-ABE5-3B838716DB4A}" type="slidenum">
              <a:rPr lang="en-US" smtClean="0"/>
              <a:t>‹#›</a:t>
            </a:fld>
            <a:endParaRPr lang="en-US"/>
          </a:p>
        </p:txBody>
      </p:sp>
    </p:spTree>
    <p:extLst>
      <p:ext uri="{BB962C8B-B14F-4D97-AF65-F5344CB8AC3E}">
        <p14:creationId xmlns:p14="http://schemas.microsoft.com/office/powerpoint/2010/main" val="1482080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Rainbow_02_PPT_Template Ti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69514" y="787401"/>
            <a:ext cx="8465310" cy="3046988"/>
          </a:xfrm>
          <a:prstGeom prst="rect">
            <a:avLst/>
          </a:prstGeom>
          <a:noFill/>
        </p:spPr>
        <p:txBody>
          <a:bodyPr wrap="none" rtlCol="0">
            <a:spAutoFit/>
          </a:bodyPr>
          <a:lstStyle/>
          <a:p>
            <a:pPr algn="ctr"/>
            <a:r>
              <a:rPr lang="en-US" sz="3200" dirty="0">
                <a:latin typeface="Avenir Black Oblique"/>
                <a:cs typeface="Avenir Black Oblique"/>
              </a:rPr>
              <a:t>An examination of psychological flexibility </a:t>
            </a:r>
            <a:endParaRPr lang="en-US" sz="3200" dirty="0" smtClean="0">
              <a:latin typeface="Avenir Black Oblique"/>
              <a:cs typeface="Avenir Black Oblique"/>
            </a:endParaRPr>
          </a:p>
          <a:p>
            <a:pPr algn="ctr"/>
            <a:r>
              <a:rPr lang="en-US" sz="3200" dirty="0" smtClean="0">
                <a:latin typeface="Avenir Black Oblique"/>
                <a:cs typeface="Avenir Black Oblique"/>
              </a:rPr>
              <a:t>as </a:t>
            </a:r>
            <a:r>
              <a:rPr lang="en-US" sz="3200" dirty="0">
                <a:latin typeface="Avenir Black Oblique"/>
                <a:cs typeface="Avenir Black Oblique"/>
              </a:rPr>
              <a:t>a moderator between Hispanic </a:t>
            </a:r>
            <a:endParaRPr lang="en-US" sz="3200" dirty="0" smtClean="0">
              <a:latin typeface="Avenir Black Oblique"/>
              <a:cs typeface="Avenir Black Oblique"/>
            </a:endParaRPr>
          </a:p>
          <a:p>
            <a:pPr algn="ctr"/>
            <a:r>
              <a:rPr lang="en-US" sz="3200" dirty="0" smtClean="0">
                <a:latin typeface="Avenir Black Oblique"/>
                <a:cs typeface="Avenir Black Oblique"/>
              </a:rPr>
              <a:t>undergraduates</a:t>
            </a:r>
            <a:r>
              <a:rPr lang="en-US" sz="3200" dirty="0">
                <a:latin typeface="Avenir Black Oblique"/>
                <a:cs typeface="Avenir Black Oblique"/>
              </a:rPr>
              <a:t>’ attitudes towards </a:t>
            </a:r>
            <a:endParaRPr lang="en-US" sz="3200" dirty="0" smtClean="0">
              <a:latin typeface="Avenir Black Oblique"/>
              <a:cs typeface="Avenir Black Oblique"/>
            </a:endParaRPr>
          </a:p>
          <a:p>
            <a:pPr algn="ctr"/>
            <a:r>
              <a:rPr lang="en-US" sz="3200" dirty="0" smtClean="0">
                <a:latin typeface="Avenir Black Oblique"/>
                <a:cs typeface="Avenir Black Oblique"/>
              </a:rPr>
              <a:t>LGBTQ </a:t>
            </a:r>
            <a:r>
              <a:rPr lang="en-US" sz="3200" dirty="0">
                <a:latin typeface="Avenir Black Oblique"/>
                <a:cs typeface="Avenir Black Oblique"/>
              </a:rPr>
              <a:t>individuals </a:t>
            </a:r>
            <a:r>
              <a:rPr lang="en-US" sz="3200" dirty="0" smtClean="0">
                <a:latin typeface="Avenir Black Oblique"/>
                <a:cs typeface="Avenir Black Oblique"/>
              </a:rPr>
              <a:t>and </a:t>
            </a:r>
            <a:r>
              <a:rPr lang="en-US" sz="3200" dirty="0">
                <a:latin typeface="Avenir Black Oblique"/>
                <a:cs typeface="Avenir Black Oblique"/>
              </a:rPr>
              <a:t>willingness to </a:t>
            </a:r>
            <a:endParaRPr lang="en-US" sz="3200" dirty="0" smtClean="0">
              <a:latin typeface="Avenir Black Oblique"/>
              <a:cs typeface="Avenir Black Oblique"/>
            </a:endParaRPr>
          </a:p>
          <a:p>
            <a:pPr algn="ctr"/>
            <a:r>
              <a:rPr lang="en-US" sz="3200" dirty="0" smtClean="0">
                <a:latin typeface="Avenir Black Oblique"/>
                <a:cs typeface="Avenir Black Oblique"/>
              </a:rPr>
              <a:t>engage </a:t>
            </a:r>
            <a:r>
              <a:rPr lang="en-US" sz="3200" dirty="0">
                <a:latin typeface="Avenir Black Oblique"/>
                <a:cs typeface="Avenir Black Oblique"/>
              </a:rPr>
              <a:t>in </a:t>
            </a:r>
            <a:r>
              <a:rPr lang="en-US" sz="3200" dirty="0" smtClean="0">
                <a:latin typeface="Avenir Black Oblique"/>
                <a:cs typeface="Avenir Black Oblique"/>
              </a:rPr>
              <a:t>behaviors </a:t>
            </a:r>
            <a:r>
              <a:rPr lang="en-US" sz="3200" dirty="0">
                <a:latin typeface="Avenir Black Oblique"/>
                <a:cs typeface="Avenir Black Oblique"/>
              </a:rPr>
              <a:t>that help the </a:t>
            </a:r>
            <a:endParaRPr lang="en-US" sz="3200" dirty="0" smtClean="0">
              <a:latin typeface="Avenir Black Oblique"/>
              <a:cs typeface="Avenir Black Oblique"/>
            </a:endParaRPr>
          </a:p>
          <a:p>
            <a:pPr algn="ctr"/>
            <a:r>
              <a:rPr lang="en-US" sz="3200" dirty="0" smtClean="0">
                <a:latin typeface="Avenir Black Oblique"/>
                <a:cs typeface="Avenir Black Oblique"/>
              </a:rPr>
              <a:t>LGBTQ </a:t>
            </a:r>
            <a:r>
              <a:rPr lang="en-US" sz="3200" dirty="0">
                <a:latin typeface="Avenir Black Oblique"/>
                <a:cs typeface="Avenir Black Oblique"/>
              </a:rPr>
              <a:t>community </a:t>
            </a:r>
          </a:p>
        </p:txBody>
      </p:sp>
      <p:sp>
        <p:nvSpPr>
          <p:cNvPr id="6" name="TextBox 5"/>
          <p:cNvSpPr txBox="1"/>
          <p:nvPr/>
        </p:nvSpPr>
        <p:spPr>
          <a:xfrm>
            <a:off x="1991600" y="4119098"/>
            <a:ext cx="5133982" cy="707886"/>
          </a:xfrm>
          <a:prstGeom prst="rect">
            <a:avLst/>
          </a:prstGeom>
          <a:noFill/>
        </p:spPr>
        <p:txBody>
          <a:bodyPr wrap="none" rtlCol="0">
            <a:spAutoFit/>
          </a:bodyPr>
          <a:lstStyle/>
          <a:p>
            <a:pPr algn="ctr"/>
            <a:r>
              <a:rPr lang="en-US" sz="2000" dirty="0" smtClean="0">
                <a:latin typeface="Avenir Black Oblique"/>
                <a:cs typeface="Avenir Black Oblique"/>
              </a:rPr>
              <a:t>Maureen K. Flynn, Ph.D.</a:t>
            </a:r>
          </a:p>
          <a:p>
            <a:pPr algn="ctr"/>
            <a:r>
              <a:rPr lang="en-US" sz="2000" dirty="0" smtClean="0">
                <a:latin typeface="Avenir Black Oblique"/>
                <a:cs typeface="Avenir Black Oblique"/>
              </a:rPr>
              <a:t>Metropolitan State University of Denver</a:t>
            </a:r>
            <a:endParaRPr lang="en-US" sz="2000" dirty="0">
              <a:latin typeface="Avenir Black Oblique"/>
              <a:cs typeface="Avenir Black Oblique"/>
            </a:endParaRPr>
          </a:p>
        </p:txBody>
      </p:sp>
    </p:spTree>
    <p:extLst>
      <p:ext uri="{BB962C8B-B14F-4D97-AF65-F5344CB8AC3E}">
        <p14:creationId xmlns:p14="http://schemas.microsoft.com/office/powerpoint/2010/main" val="39877520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624310" y="2430314"/>
            <a:ext cx="8730950" cy="1661993"/>
          </a:xfrm>
          <a:prstGeom prst="rect">
            <a:avLst/>
          </a:prstGeom>
          <a:noFill/>
        </p:spPr>
        <p:txBody>
          <a:bodyPr wrap="none" rtlCol="0">
            <a:spAutoFit/>
          </a:bodyPr>
          <a:lstStyle/>
          <a:p>
            <a:r>
              <a:rPr lang="en-US" sz="2800" dirty="0" smtClean="0">
                <a:latin typeface="Avenir Black Oblique"/>
                <a:cs typeface="Avenir Black Oblique"/>
              </a:rPr>
              <a:t>Transgender – experience unemployment at twice </a:t>
            </a:r>
          </a:p>
          <a:p>
            <a:r>
              <a:rPr lang="en-US" sz="2800" dirty="0">
                <a:latin typeface="Avenir Black Oblique"/>
                <a:cs typeface="Avenir Black Oblique"/>
              </a:rPr>
              <a:t>	</a:t>
            </a:r>
            <a:r>
              <a:rPr lang="en-US" sz="2800" dirty="0" smtClean="0">
                <a:latin typeface="Avenir Black Oblique"/>
                <a:cs typeface="Avenir Black Oblique"/>
              </a:rPr>
              <a:t>			the rate as general pop</a:t>
            </a:r>
          </a:p>
          <a:p>
            <a:r>
              <a:rPr lang="en-US" sz="2800" dirty="0" smtClean="0">
                <a:latin typeface="Avenir Black Oblique"/>
                <a:cs typeface="Avenir Black Oblique"/>
              </a:rPr>
              <a:t>	</a:t>
            </a:r>
            <a:r>
              <a:rPr lang="en-US" dirty="0" smtClean="0">
                <a:latin typeface="Avenir Black Oblique"/>
                <a:cs typeface="Avenir Black Oblique"/>
              </a:rPr>
              <a:t>												                                                                     (Williams Institute, 2015</a:t>
            </a:r>
            <a:r>
              <a:rPr lang="en-US" dirty="0">
                <a:latin typeface="Avenir Black Oblique"/>
                <a:cs typeface="Avenir Black Oblique"/>
              </a:rPr>
              <a:t>)</a:t>
            </a:r>
            <a:endParaRPr lang="en-US" dirty="0" smtClean="0">
              <a:latin typeface="Avenir Black Oblique"/>
              <a:cs typeface="Avenir Black Oblique"/>
            </a:endParaRPr>
          </a:p>
          <a:p>
            <a:r>
              <a:rPr lang="en-US" dirty="0"/>
              <a:t>	</a:t>
            </a:r>
          </a:p>
        </p:txBody>
      </p:sp>
    </p:spTree>
    <p:extLst>
      <p:ext uri="{BB962C8B-B14F-4D97-AF65-F5344CB8AC3E}">
        <p14:creationId xmlns:p14="http://schemas.microsoft.com/office/powerpoint/2010/main" val="3230735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4"/>
          <a:stretch>
            <a:fillRect/>
          </a:stretch>
        </p:blipFill>
        <p:spPr>
          <a:xfrm>
            <a:off x="1236466" y="2016352"/>
            <a:ext cx="7072084" cy="3978047"/>
          </a:xfrm>
          <a:prstGeom prst="rect">
            <a:avLst/>
          </a:prstGeom>
        </p:spPr>
      </p:pic>
    </p:spTree>
    <p:extLst>
      <p:ext uri="{BB962C8B-B14F-4D97-AF65-F5344CB8AC3E}">
        <p14:creationId xmlns:p14="http://schemas.microsoft.com/office/powerpoint/2010/main" val="1849921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2" name="TextBox 1"/>
          <p:cNvSpPr txBox="1"/>
          <p:nvPr/>
        </p:nvSpPr>
        <p:spPr>
          <a:xfrm>
            <a:off x="1038588" y="3271254"/>
            <a:ext cx="7633698" cy="1600438"/>
          </a:xfrm>
          <a:prstGeom prst="rect">
            <a:avLst/>
          </a:prstGeom>
          <a:noFill/>
        </p:spPr>
        <p:txBody>
          <a:bodyPr wrap="none" rtlCol="0">
            <a:spAutoFit/>
          </a:bodyPr>
          <a:lstStyle/>
          <a:p>
            <a:r>
              <a:rPr lang="en-US" sz="4000" dirty="0" smtClean="0">
                <a:latin typeface="Avenir Black Oblique"/>
                <a:cs typeface="Avenir Black Oblique"/>
              </a:rPr>
              <a:t>58% - Subject to slurs or jokes</a:t>
            </a:r>
          </a:p>
          <a:p>
            <a:r>
              <a:rPr lang="en-US" dirty="0" smtClean="0">
                <a:latin typeface="Avenir Black Oblique"/>
                <a:cs typeface="Avenir Black Oblique"/>
              </a:rPr>
              <a:t>                                                              (</a:t>
            </a:r>
            <a:r>
              <a:rPr lang="en-US" dirty="0">
                <a:latin typeface="Avenir Black Oblique"/>
                <a:cs typeface="Avenir Black Oblique"/>
              </a:rPr>
              <a:t>Pew Research Center, 2013)</a:t>
            </a:r>
          </a:p>
          <a:p>
            <a:endParaRPr lang="en-US" sz="4000" dirty="0">
              <a:latin typeface="Avenir Black Oblique"/>
              <a:cs typeface="Avenir Black Oblique"/>
            </a:endParaRPr>
          </a:p>
        </p:txBody>
      </p:sp>
    </p:spTree>
    <p:extLst>
      <p:ext uri="{BB962C8B-B14F-4D97-AF65-F5344CB8AC3E}">
        <p14:creationId xmlns:p14="http://schemas.microsoft.com/office/powerpoint/2010/main" val="33017863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624310" y="2430314"/>
            <a:ext cx="184666" cy="369332"/>
          </a:xfrm>
          <a:prstGeom prst="rect">
            <a:avLst/>
          </a:prstGeom>
          <a:noFill/>
        </p:spPr>
        <p:txBody>
          <a:bodyPr wrap="none" rtlCol="0">
            <a:spAutoFit/>
          </a:bodyPr>
          <a:lstStyle/>
          <a:p>
            <a:r>
              <a:rPr lang="en-US" dirty="0"/>
              <a:t>	</a:t>
            </a:r>
          </a:p>
        </p:txBody>
      </p:sp>
      <p:pic>
        <p:nvPicPr>
          <p:cNvPr id="9" name="Picture 8" descr="Screen Shot 2016-05-11 at 7.21.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645" y="1694104"/>
            <a:ext cx="5042817" cy="4932229"/>
          </a:xfrm>
          <a:prstGeom prst="rect">
            <a:avLst/>
          </a:prstGeom>
        </p:spPr>
      </p:pic>
    </p:spTree>
    <p:extLst>
      <p:ext uri="{BB962C8B-B14F-4D97-AF65-F5344CB8AC3E}">
        <p14:creationId xmlns:p14="http://schemas.microsoft.com/office/powerpoint/2010/main" val="21152582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624310" y="2430314"/>
            <a:ext cx="184666" cy="369332"/>
          </a:xfrm>
          <a:prstGeom prst="rect">
            <a:avLst/>
          </a:prstGeom>
          <a:noFill/>
        </p:spPr>
        <p:txBody>
          <a:bodyPr wrap="none" rtlCol="0">
            <a:spAutoFit/>
          </a:bodyPr>
          <a:lstStyle/>
          <a:p>
            <a:r>
              <a:rPr lang="en-US" dirty="0"/>
              <a:t>	</a:t>
            </a:r>
          </a:p>
        </p:txBody>
      </p:sp>
      <p:pic>
        <p:nvPicPr>
          <p:cNvPr id="3" name="Picture 2" descr="Screen Shot 2016-05-11 at 7.17.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619" y="1558749"/>
            <a:ext cx="4424764" cy="4868077"/>
          </a:xfrm>
          <a:prstGeom prst="rect">
            <a:avLst/>
          </a:prstGeom>
        </p:spPr>
      </p:pic>
      <p:pic>
        <p:nvPicPr>
          <p:cNvPr id="7" name="Picture 6" descr="Screen Shot 2016-05-11 at 7.18.4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10" y="1675742"/>
            <a:ext cx="4056034" cy="4582999"/>
          </a:xfrm>
          <a:prstGeom prst="rect">
            <a:avLst/>
          </a:prstGeom>
        </p:spPr>
      </p:pic>
    </p:spTree>
    <p:extLst>
      <p:ext uri="{BB962C8B-B14F-4D97-AF65-F5344CB8AC3E}">
        <p14:creationId xmlns:p14="http://schemas.microsoft.com/office/powerpoint/2010/main" val="2472293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pic>
        <p:nvPicPr>
          <p:cNvPr id="3" name="Picture 2" descr="Screen Shot 2016-05-11 at 7.24.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093" y="2642634"/>
            <a:ext cx="5905500" cy="3073400"/>
          </a:xfrm>
          <a:prstGeom prst="rect">
            <a:avLst/>
          </a:prstGeom>
          <a:effectLst>
            <a:softEdge rad="127000"/>
          </a:effectLst>
        </p:spPr>
      </p:pic>
    </p:spTree>
    <p:extLst>
      <p:ext uri="{BB962C8B-B14F-4D97-AF65-F5344CB8AC3E}">
        <p14:creationId xmlns:p14="http://schemas.microsoft.com/office/powerpoint/2010/main" val="1660277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4"/>
          <a:stretch>
            <a:fillRect/>
          </a:stretch>
        </p:blipFill>
        <p:spPr>
          <a:xfrm>
            <a:off x="634054" y="1691771"/>
            <a:ext cx="2430690" cy="2430690"/>
          </a:xfrm>
          <a:prstGeom prst="rect">
            <a:avLst/>
          </a:prstGeom>
          <a:effectLst>
            <a:softEdge rad="63500"/>
          </a:effectLst>
        </p:spPr>
      </p:pic>
      <p:sp>
        <p:nvSpPr>
          <p:cNvPr id="9" name="TextBox 8"/>
          <p:cNvSpPr txBox="1"/>
          <p:nvPr/>
        </p:nvSpPr>
        <p:spPr>
          <a:xfrm>
            <a:off x="1060019" y="4092308"/>
            <a:ext cx="1585215" cy="369332"/>
          </a:xfrm>
          <a:prstGeom prst="rect">
            <a:avLst/>
          </a:prstGeom>
          <a:noFill/>
        </p:spPr>
        <p:txBody>
          <a:bodyPr wrap="none" rtlCol="0">
            <a:spAutoFit/>
          </a:bodyPr>
          <a:lstStyle/>
          <a:p>
            <a:r>
              <a:rPr lang="en-US" dirty="0" smtClean="0"/>
              <a:t>London Chanel</a:t>
            </a:r>
            <a:endParaRPr lang="en-US" dirty="0"/>
          </a:p>
        </p:txBody>
      </p:sp>
      <p:pic>
        <p:nvPicPr>
          <p:cNvPr id="10" name="Picture 9"/>
          <p:cNvPicPr>
            <a:picLocks noChangeAspect="1"/>
          </p:cNvPicPr>
          <p:nvPr/>
        </p:nvPicPr>
        <p:blipFill>
          <a:blip r:embed="rId5"/>
          <a:stretch>
            <a:fillRect/>
          </a:stretch>
        </p:blipFill>
        <p:spPr>
          <a:xfrm>
            <a:off x="3213652" y="1691771"/>
            <a:ext cx="1949174" cy="2436467"/>
          </a:xfrm>
          <a:prstGeom prst="rect">
            <a:avLst/>
          </a:prstGeom>
          <a:effectLst>
            <a:softEdge rad="63500"/>
          </a:effectLst>
        </p:spPr>
      </p:pic>
      <p:sp>
        <p:nvSpPr>
          <p:cNvPr id="11" name="TextBox 10"/>
          <p:cNvSpPr txBox="1"/>
          <p:nvPr/>
        </p:nvSpPr>
        <p:spPr>
          <a:xfrm>
            <a:off x="2841690" y="4092308"/>
            <a:ext cx="2515194" cy="369332"/>
          </a:xfrm>
          <a:prstGeom prst="rect">
            <a:avLst/>
          </a:prstGeom>
          <a:noFill/>
        </p:spPr>
        <p:txBody>
          <a:bodyPr wrap="none" rtlCol="0">
            <a:spAutoFit/>
          </a:bodyPr>
          <a:lstStyle/>
          <a:p>
            <a:r>
              <a:rPr lang="en-US" dirty="0" smtClean="0"/>
              <a:t>Kristina Gomez </a:t>
            </a:r>
            <a:r>
              <a:rPr lang="en-US" dirty="0" err="1" smtClean="0"/>
              <a:t>Reinwald</a:t>
            </a:r>
            <a:endParaRPr lang="en-US" dirty="0"/>
          </a:p>
        </p:txBody>
      </p:sp>
      <p:pic>
        <p:nvPicPr>
          <p:cNvPr id="12" name="Picture 11"/>
          <p:cNvPicPr>
            <a:picLocks noChangeAspect="1"/>
          </p:cNvPicPr>
          <p:nvPr/>
        </p:nvPicPr>
        <p:blipFill>
          <a:blip r:embed="rId6"/>
          <a:stretch>
            <a:fillRect/>
          </a:stretch>
        </p:blipFill>
        <p:spPr>
          <a:xfrm>
            <a:off x="5356884" y="1691771"/>
            <a:ext cx="2685747" cy="2014310"/>
          </a:xfrm>
          <a:prstGeom prst="rect">
            <a:avLst/>
          </a:prstGeom>
          <a:effectLst>
            <a:softEdge rad="63500"/>
          </a:effectLst>
        </p:spPr>
      </p:pic>
      <p:sp>
        <p:nvSpPr>
          <p:cNvPr id="13" name="TextBox 12"/>
          <p:cNvSpPr txBox="1"/>
          <p:nvPr/>
        </p:nvSpPr>
        <p:spPr>
          <a:xfrm>
            <a:off x="6187186" y="3670560"/>
            <a:ext cx="1028647" cy="369332"/>
          </a:xfrm>
          <a:prstGeom prst="rect">
            <a:avLst/>
          </a:prstGeom>
          <a:noFill/>
        </p:spPr>
        <p:txBody>
          <a:bodyPr wrap="none" rtlCol="0">
            <a:spAutoFit/>
          </a:bodyPr>
          <a:lstStyle/>
          <a:p>
            <a:r>
              <a:rPr lang="en-US" dirty="0" err="1" smtClean="0"/>
              <a:t>Bri</a:t>
            </a:r>
            <a:r>
              <a:rPr lang="en-US" dirty="0" smtClean="0"/>
              <a:t> </a:t>
            </a:r>
            <a:r>
              <a:rPr lang="en-US" dirty="0" err="1" smtClean="0"/>
              <a:t>Golec</a:t>
            </a:r>
            <a:endParaRPr lang="en-US" dirty="0"/>
          </a:p>
        </p:txBody>
      </p:sp>
      <p:pic>
        <p:nvPicPr>
          <p:cNvPr id="14" name="Picture 13"/>
          <p:cNvPicPr>
            <a:picLocks noChangeAspect="1"/>
          </p:cNvPicPr>
          <p:nvPr/>
        </p:nvPicPr>
        <p:blipFill>
          <a:blip r:embed="rId7"/>
          <a:stretch>
            <a:fillRect/>
          </a:stretch>
        </p:blipFill>
        <p:spPr>
          <a:xfrm>
            <a:off x="573480" y="4711650"/>
            <a:ext cx="2268210" cy="1701158"/>
          </a:xfrm>
          <a:prstGeom prst="rect">
            <a:avLst/>
          </a:prstGeom>
          <a:effectLst>
            <a:softEdge rad="63500"/>
          </a:effectLst>
        </p:spPr>
      </p:pic>
      <p:sp>
        <p:nvSpPr>
          <p:cNvPr id="15" name="TextBox 14"/>
          <p:cNvSpPr txBox="1"/>
          <p:nvPr/>
        </p:nvSpPr>
        <p:spPr>
          <a:xfrm>
            <a:off x="1060019" y="6404037"/>
            <a:ext cx="1381996" cy="369332"/>
          </a:xfrm>
          <a:prstGeom prst="rect">
            <a:avLst/>
          </a:prstGeom>
          <a:noFill/>
        </p:spPr>
        <p:txBody>
          <a:bodyPr wrap="none" rtlCol="0">
            <a:spAutoFit/>
          </a:bodyPr>
          <a:lstStyle/>
          <a:p>
            <a:r>
              <a:rPr lang="en-US" dirty="0" smtClean="0"/>
              <a:t>Penny Proud</a:t>
            </a:r>
            <a:endParaRPr lang="en-US" dirty="0"/>
          </a:p>
        </p:txBody>
      </p:sp>
      <p:pic>
        <p:nvPicPr>
          <p:cNvPr id="16" name="Picture 15"/>
          <p:cNvPicPr>
            <a:picLocks noChangeAspect="1"/>
          </p:cNvPicPr>
          <p:nvPr/>
        </p:nvPicPr>
        <p:blipFill>
          <a:blip r:embed="rId8"/>
          <a:stretch>
            <a:fillRect/>
          </a:stretch>
        </p:blipFill>
        <p:spPr>
          <a:xfrm>
            <a:off x="3040623" y="4689630"/>
            <a:ext cx="2316261" cy="1737196"/>
          </a:xfrm>
          <a:prstGeom prst="rect">
            <a:avLst/>
          </a:prstGeom>
          <a:effectLst>
            <a:softEdge rad="63500"/>
          </a:effectLst>
        </p:spPr>
      </p:pic>
      <p:sp>
        <p:nvSpPr>
          <p:cNvPr id="17" name="TextBox 16"/>
          <p:cNvSpPr txBox="1"/>
          <p:nvPr/>
        </p:nvSpPr>
        <p:spPr>
          <a:xfrm>
            <a:off x="3177374" y="6404037"/>
            <a:ext cx="1985452" cy="369332"/>
          </a:xfrm>
          <a:prstGeom prst="rect">
            <a:avLst/>
          </a:prstGeom>
          <a:noFill/>
        </p:spPr>
        <p:txBody>
          <a:bodyPr wrap="none" rtlCol="0">
            <a:spAutoFit/>
          </a:bodyPr>
          <a:lstStyle/>
          <a:p>
            <a:r>
              <a:rPr lang="en-US" dirty="0" err="1" smtClean="0"/>
              <a:t>Yazmin</a:t>
            </a:r>
            <a:r>
              <a:rPr lang="en-US" dirty="0" smtClean="0"/>
              <a:t> </a:t>
            </a:r>
            <a:r>
              <a:rPr lang="en-US" dirty="0" err="1" smtClean="0"/>
              <a:t>Vash</a:t>
            </a:r>
            <a:r>
              <a:rPr lang="en-US" dirty="0" smtClean="0"/>
              <a:t> Payne</a:t>
            </a:r>
            <a:endParaRPr lang="en-US" dirty="0"/>
          </a:p>
        </p:txBody>
      </p:sp>
      <p:pic>
        <p:nvPicPr>
          <p:cNvPr id="18" name="Picture 17"/>
          <p:cNvPicPr>
            <a:picLocks noChangeAspect="1"/>
          </p:cNvPicPr>
          <p:nvPr/>
        </p:nvPicPr>
        <p:blipFill>
          <a:blip r:embed="rId9"/>
          <a:stretch>
            <a:fillRect/>
          </a:stretch>
        </p:blipFill>
        <p:spPr>
          <a:xfrm>
            <a:off x="5772710" y="4293286"/>
            <a:ext cx="2110751" cy="2110751"/>
          </a:xfrm>
          <a:prstGeom prst="rect">
            <a:avLst/>
          </a:prstGeom>
          <a:effectLst>
            <a:softEdge rad="63500"/>
          </a:effectLst>
        </p:spPr>
      </p:pic>
      <p:sp>
        <p:nvSpPr>
          <p:cNvPr id="19" name="TextBox 18"/>
          <p:cNvSpPr txBox="1"/>
          <p:nvPr/>
        </p:nvSpPr>
        <p:spPr>
          <a:xfrm>
            <a:off x="5664238" y="6426826"/>
            <a:ext cx="2274982" cy="369332"/>
          </a:xfrm>
          <a:prstGeom prst="rect">
            <a:avLst/>
          </a:prstGeom>
          <a:noFill/>
        </p:spPr>
        <p:txBody>
          <a:bodyPr wrap="none" rtlCol="0">
            <a:spAutoFit/>
          </a:bodyPr>
          <a:lstStyle/>
          <a:p>
            <a:r>
              <a:rPr lang="en-US" dirty="0" err="1" smtClean="0"/>
              <a:t>Taja</a:t>
            </a:r>
            <a:r>
              <a:rPr lang="en-US" dirty="0" smtClean="0"/>
              <a:t> Gabrielle </a:t>
            </a:r>
            <a:r>
              <a:rPr lang="en-US" dirty="0" err="1" smtClean="0"/>
              <a:t>DeJesus</a:t>
            </a:r>
            <a:endParaRPr lang="en-US" dirty="0"/>
          </a:p>
        </p:txBody>
      </p:sp>
    </p:spTree>
    <p:extLst>
      <p:ext uri="{BB962C8B-B14F-4D97-AF65-F5344CB8AC3E}">
        <p14:creationId xmlns:p14="http://schemas.microsoft.com/office/powerpoint/2010/main" val="16880675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4"/>
          <a:stretch>
            <a:fillRect/>
          </a:stretch>
        </p:blipFill>
        <p:spPr>
          <a:xfrm>
            <a:off x="1244685" y="1913579"/>
            <a:ext cx="6302310" cy="4357457"/>
          </a:xfrm>
          <a:prstGeom prst="rect">
            <a:avLst/>
          </a:prstGeom>
          <a:effectLst>
            <a:softEdge rad="127000"/>
          </a:effectLst>
        </p:spPr>
      </p:pic>
    </p:spTree>
    <p:extLst>
      <p:ext uri="{BB962C8B-B14F-4D97-AF65-F5344CB8AC3E}">
        <p14:creationId xmlns:p14="http://schemas.microsoft.com/office/powerpoint/2010/main" val="24352854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pic>
        <p:nvPicPr>
          <p:cNvPr id="3" name="Picture 2"/>
          <p:cNvPicPr>
            <a:picLocks noChangeAspect="1"/>
          </p:cNvPicPr>
          <p:nvPr/>
        </p:nvPicPr>
        <p:blipFill>
          <a:blip r:embed="rId4"/>
          <a:stretch>
            <a:fillRect/>
          </a:stretch>
        </p:blipFill>
        <p:spPr>
          <a:xfrm>
            <a:off x="667366" y="1850238"/>
            <a:ext cx="3368771" cy="3596865"/>
          </a:xfrm>
          <a:prstGeom prst="rect">
            <a:avLst/>
          </a:prstGeom>
          <a:effectLst>
            <a:softEdge rad="63500"/>
          </a:effectLst>
        </p:spPr>
      </p:pic>
      <p:pic>
        <p:nvPicPr>
          <p:cNvPr id="4" name="Picture 3"/>
          <p:cNvPicPr>
            <a:picLocks noChangeAspect="1"/>
          </p:cNvPicPr>
          <p:nvPr/>
        </p:nvPicPr>
        <p:blipFill>
          <a:blip r:embed="rId5"/>
          <a:stretch>
            <a:fillRect/>
          </a:stretch>
        </p:blipFill>
        <p:spPr>
          <a:xfrm>
            <a:off x="5588025" y="1656654"/>
            <a:ext cx="3084261" cy="2322486"/>
          </a:xfrm>
          <a:prstGeom prst="rect">
            <a:avLst/>
          </a:prstGeom>
          <a:effectLst>
            <a:softEdge rad="63500"/>
          </a:effectLst>
        </p:spPr>
      </p:pic>
      <p:pic>
        <p:nvPicPr>
          <p:cNvPr id="8" name="Picture 7"/>
          <p:cNvPicPr>
            <a:picLocks noChangeAspect="1"/>
          </p:cNvPicPr>
          <p:nvPr/>
        </p:nvPicPr>
        <p:blipFill>
          <a:blip r:embed="rId6"/>
          <a:stretch>
            <a:fillRect/>
          </a:stretch>
        </p:blipFill>
        <p:spPr>
          <a:xfrm>
            <a:off x="4370174" y="4118506"/>
            <a:ext cx="4000719" cy="2657194"/>
          </a:xfrm>
          <a:prstGeom prst="rect">
            <a:avLst/>
          </a:prstGeom>
          <a:effectLst>
            <a:softEdge rad="63500"/>
          </a:effectLst>
        </p:spPr>
      </p:pic>
    </p:spTree>
    <p:extLst>
      <p:ext uri="{BB962C8B-B14F-4D97-AF65-F5344CB8AC3E}">
        <p14:creationId xmlns:p14="http://schemas.microsoft.com/office/powerpoint/2010/main" val="182559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400" dirty="0" smtClean="0">
                <a:latin typeface="Avenir Black Oblique"/>
                <a:cs typeface="Avenir Black Oblique"/>
              </a:rPr>
              <a:t>Current Context - LGBTQ Well-Being</a:t>
            </a:r>
            <a:endParaRPr lang="en-US" sz="44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588677" y="1718131"/>
            <a:ext cx="8384056" cy="4985981"/>
          </a:xfrm>
          <a:prstGeom prst="rect">
            <a:avLst/>
          </a:prstGeom>
          <a:noFill/>
        </p:spPr>
        <p:txBody>
          <a:bodyPr wrap="square" rtlCol="0">
            <a:spAutoFit/>
          </a:bodyPr>
          <a:lstStyle/>
          <a:p>
            <a:pPr marL="285750" indent="-285750">
              <a:buFont typeface="Arial"/>
              <a:buChar char="•"/>
            </a:pPr>
            <a:r>
              <a:rPr lang="en-US" sz="2800" dirty="0" smtClean="0">
                <a:latin typeface="Avenir Black Oblique"/>
                <a:cs typeface="Avenir Black Oblique"/>
              </a:rPr>
              <a:t>Experience psychological and emotional distress at higher rates</a:t>
            </a:r>
          </a:p>
          <a:p>
            <a:endParaRPr lang="en-US" sz="2800" dirty="0" smtClean="0">
              <a:latin typeface="Avenir Black Oblique"/>
              <a:cs typeface="Avenir Black Oblique"/>
            </a:endParaRPr>
          </a:p>
          <a:p>
            <a:pPr marL="457200" indent="-457200">
              <a:buFont typeface="Arial"/>
              <a:buChar char="•"/>
            </a:pPr>
            <a:r>
              <a:rPr lang="en-US" sz="2800" dirty="0" smtClean="0">
                <a:latin typeface="Avenir Black Oblique"/>
                <a:cs typeface="Avenir Black Oblique"/>
              </a:rPr>
              <a:t>LGBTQ adolescents more than twice as likely to have attempted suicide</a:t>
            </a:r>
          </a:p>
          <a:p>
            <a:endParaRPr lang="en-US" sz="2800" dirty="0" smtClean="0">
              <a:latin typeface="Avenir Black Oblique"/>
              <a:cs typeface="Avenir Black Oblique"/>
            </a:endParaRPr>
          </a:p>
          <a:p>
            <a:pPr marL="457200" indent="-457200">
              <a:buFont typeface="Arial"/>
              <a:buChar char="•"/>
            </a:pPr>
            <a:r>
              <a:rPr lang="en-US" sz="2800" dirty="0" smtClean="0">
                <a:latin typeface="Avenir Black Oblique"/>
                <a:cs typeface="Avenir Black Oblique"/>
              </a:rPr>
              <a:t>25% of transgender youth reported suicide attempts</a:t>
            </a:r>
          </a:p>
          <a:p>
            <a:endParaRPr lang="en-US" sz="2800" dirty="0" smtClean="0">
              <a:latin typeface="Avenir Black Oblique"/>
              <a:cs typeface="Avenir Black Oblique"/>
            </a:endParaRPr>
          </a:p>
          <a:p>
            <a:pPr marL="342900" indent="-342900">
              <a:buFont typeface="Arial"/>
              <a:buChar char="•"/>
            </a:pPr>
            <a:r>
              <a:rPr lang="en-US" sz="2800" dirty="0" smtClean="0">
                <a:latin typeface="Avenir Black Oblique"/>
                <a:cs typeface="Avenir Black Oblique"/>
              </a:rPr>
              <a:t>LGBTQ youth more likely to abuse substances</a:t>
            </a:r>
          </a:p>
          <a:p>
            <a:r>
              <a:rPr lang="en-US" sz="2000" dirty="0" smtClean="0">
                <a:latin typeface="Avenir Black Oblique"/>
                <a:cs typeface="Avenir Black Oblique"/>
              </a:rPr>
              <a:t>										      </a:t>
            </a:r>
            <a:endParaRPr lang="en-US" dirty="0" smtClean="0"/>
          </a:p>
          <a:p>
            <a:pPr marL="285750" indent="-285750">
              <a:buFont typeface="Arial"/>
              <a:buChar char="•"/>
            </a:pPr>
            <a:endParaRPr lang="en-US" dirty="0"/>
          </a:p>
        </p:txBody>
      </p:sp>
    </p:spTree>
    <p:extLst>
      <p:ext uri="{BB962C8B-B14F-4D97-AF65-F5344CB8AC3E}">
        <p14:creationId xmlns:p14="http://schemas.microsoft.com/office/powerpoint/2010/main" val="1894691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Rainbow_02_PPT_Template Ti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37454" y="787401"/>
            <a:ext cx="8699616" cy="2554545"/>
          </a:xfrm>
          <a:prstGeom prst="rect">
            <a:avLst/>
          </a:prstGeom>
          <a:noFill/>
        </p:spPr>
        <p:txBody>
          <a:bodyPr wrap="none" rtlCol="0">
            <a:spAutoFit/>
          </a:bodyPr>
          <a:lstStyle/>
          <a:p>
            <a:pPr algn="ctr"/>
            <a:r>
              <a:rPr lang="en-US" sz="3200" dirty="0" smtClean="0">
                <a:latin typeface="Avenir Black Oblique"/>
                <a:cs typeface="Avenir Black Oblique"/>
              </a:rPr>
              <a:t>I </a:t>
            </a:r>
            <a:r>
              <a:rPr lang="en-US" sz="3200" dirty="0">
                <a:latin typeface="Avenir Black Oblique"/>
                <a:cs typeface="Avenir Black Oblique"/>
              </a:rPr>
              <a:t>have not received and will not receive any </a:t>
            </a:r>
            <a:endParaRPr lang="en-US" sz="3200" dirty="0" smtClean="0">
              <a:latin typeface="Avenir Black Oblique"/>
              <a:cs typeface="Avenir Black Oblique"/>
            </a:endParaRPr>
          </a:p>
          <a:p>
            <a:pPr algn="ctr"/>
            <a:r>
              <a:rPr lang="en-US" sz="3200" dirty="0" smtClean="0">
                <a:latin typeface="Avenir Black Oblique"/>
                <a:cs typeface="Avenir Black Oblique"/>
              </a:rPr>
              <a:t>commercial </a:t>
            </a:r>
            <a:r>
              <a:rPr lang="en-US" sz="3200" dirty="0">
                <a:latin typeface="Avenir Black Oblique"/>
                <a:cs typeface="Avenir Black Oblique"/>
              </a:rPr>
              <a:t>support related to this </a:t>
            </a:r>
            <a:endParaRPr lang="en-US" sz="3200" dirty="0" smtClean="0">
              <a:latin typeface="Avenir Black Oblique"/>
              <a:cs typeface="Avenir Black Oblique"/>
            </a:endParaRPr>
          </a:p>
          <a:p>
            <a:pPr algn="ctr"/>
            <a:r>
              <a:rPr lang="en-US" sz="3200" dirty="0">
                <a:latin typeface="Avenir Black Oblique"/>
                <a:cs typeface="Avenir Black Oblique"/>
              </a:rPr>
              <a:t>p</a:t>
            </a:r>
            <a:r>
              <a:rPr lang="en-US" sz="3200" dirty="0" smtClean="0">
                <a:latin typeface="Avenir Black Oblique"/>
                <a:cs typeface="Avenir Black Oblique"/>
              </a:rPr>
              <a:t>resentation or </a:t>
            </a:r>
            <a:r>
              <a:rPr lang="en-US" sz="3200" dirty="0">
                <a:latin typeface="Avenir Black Oblique"/>
                <a:cs typeface="Avenir Black Oblique"/>
              </a:rPr>
              <a:t>the work presented </a:t>
            </a:r>
            <a:endParaRPr lang="en-US" sz="3200" dirty="0" smtClean="0">
              <a:latin typeface="Avenir Black Oblique"/>
              <a:cs typeface="Avenir Black Oblique"/>
            </a:endParaRPr>
          </a:p>
          <a:p>
            <a:pPr algn="ctr"/>
            <a:r>
              <a:rPr lang="en-US" sz="3200" dirty="0" smtClean="0">
                <a:latin typeface="Avenir Black Oblique"/>
                <a:cs typeface="Avenir Black Oblique"/>
              </a:rPr>
              <a:t>in </a:t>
            </a:r>
            <a:r>
              <a:rPr lang="en-US" sz="3200" dirty="0">
                <a:latin typeface="Avenir Black Oblique"/>
                <a:cs typeface="Avenir Black Oblique"/>
              </a:rPr>
              <a:t>this presentation.</a:t>
            </a:r>
          </a:p>
          <a:p>
            <a:pPr algn="ctr"/>
            <a:endParaRPr lang="en-US" sz="3200" dirty="0">
              <a:latin typeface="Avenir Black Oblique"/>
              <a:cs typeface="Avenir Black Oblique"/>
            </a:endParaRPr>
          </a:p>
        </p:txBody>
      </p:sp>
      <p:sp>
        <p:nvSpPr>
          <p:cNvPr id="6" name="TextBox 5"/>
          <p:cNvSpPr txBox="1"/>
          <p:nvPr/>
        </p:nvSpPr>
        <p:spPr>
          <a:xfrm>
            <a:off x="1991600" y="3049559"/>
            <a:ext cx="5133982" cy="707886"/>
          </a:xfrm>
          <a:prstGeom prst="rect">
            <a:avLst/>
          </a:prstGeom>
          <a:noFill/>
        </p:spPr>
        <p:txBody>
          <a:bodyPr wrap="none" rtlCol="0">
            <a:spAutoFit/>
          </a:bodyPr>
          <a:lstStyle/>
          <a:p>
            <a:pPr algn="ctr"/>
            <a:r>
              <a:rPr lang="en-US" sz="2000" dirty="0" smtClean="0">
                <a:latin typeface="Avenir Black Oblique"/>
                <a:cs typeface="Avenir Black Oblique"/>
              </a:rPr>
              <a:t>Maureen K. Flynn, Ph.D.</a:t>
            </a:r>
          </a:p>
          <a:p>
            <a:pPr algn="ctr"/>
            <a:r>
              <a:rPr lang="en-US" sz="2000" dirty="0" smtClean="0">
                <a:latin typeface="Avenir Black Oblique"/>
                <a:cs typeface="Avenir Black Oblique"/>
              </a:rPr>
              <a:t>Metropolitan State University of Denver</a:t>
            </a:r>
            <a:endParaRPr lang="en-US" sz="2000" dirty="0">
              <a:latin typeface="Avenir Black Oblique"/>
              <a:cs typeface="Avenir Black Oblique"/>
            </a:endParaRPr>
          </a:p>
        </p:txBody>
      </p:sp>
    </p:spTree>
    <p:extLst>
      <p:ext uri="{BB962C8B-B14F-4D97-AF65-F5344CB8AC3E}">
        <p14:creationId xmlns:p14="http://schemas.microsoft.com/office/powerpoint/2010/main" val="12841004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572563" y="1783776"/>
            <a:ext cx="3114592" cy="584776"/>
          </a:xfrm>
          <a:prstGeom prst="rect">
            <a:avLst/>
          </a:prstGeom>
          <a:noFill/>
        </p:spPr>
        <p:txBody>
          <a:bodyPr wrap="none" rtlCol="0">
            <a:spAutoFit/>
          </a:bodyPr>
          <a:lstStyle/>
          <a:p>
            <a:r>
              <a:rPr lang="en-US" sz="3200" dirty="0" smtClean="0">
                <a:latin typeface="Avenir Black Oblique"/>
                <a:cs typeface="Avenir Black Oblique"/>
              </a:rPr>
              <a:t>“I’m less than”</a:t>
            </a:r>
          </a:p>
        </p:txBody>
      </p:sp>
      <p:sp>
        <p:nvSpPr>
          <p:cNvPr id="3" name="TextBox 2"/>
          <p:cNvSpPr txBox="1"/>
          <p:nvPr/>
        </p:nvSpPr>
        <p:spPr>
          <a:xfrm>
            <a:off x="4322970" y="2076164"/>
            <a:ext cx="4353470" cy="584776"/>
          </a:xfrm>
          <a:prstGeom prst="rect">
            <a:avLst/>
          </a:prstGeom>
          <a:noFill/>
        </p:spPr>
        <p:txBody>
          <a:bodyPr wrap="none" rtlCol="0">
            <a:spAutoFit/>
          </a:bodyPr>
          <a:lstStyle/>
          <a:p>
            <a:r>
              <a:rPr lang="en-US" sz="3200" dirty="0" smtClean="0">
                <a:latin typeface="Avenir Black Oblique"/>
                <a:cs typeface="Avenir Black Oblique"/>
              </a:rPr>
              <a:t>“I wish I wasn’t gay.”</a:t>
            </a:r>
            <a:endParaRPr lang="en-US" sz="3200" dirty="0">
              <a:latin typeface="Avenir Black Oblique"/>
              <a:cs typeface="Avenir Black Oblique"/>
            </a:endParaRPr>
          </a:p>
        </p:txBody>
      </p:sp>
      <p:sp>
        <p:nvSpPr>
          <p:cNvPr id="7" name="TextBox 6"/>
          <p:cNvSpPr txBox="1"/>
          <p:nvPr/>
        </p:nvSpPr>
        <p:spPr>
          <a:xfrm>
            <a:off x="1834928" y="3676923"/>
            <a:ext cx="7538689" cy="584776"/>
          </a:xfrm>
          <a:prstGeom prst="rect">
            <a:avLst/>
          </a:prstGeom>
          <a:noFill/>
        </p:spPr>
        <p:txBody>
          <a:bodyPr wrap="none" rtlCol="0">
            <a:spAutoFit/>
          </a:bodyPr>
          <a:lstStyle/>
          <a:p>
            <a:r>
              <a:rPr lang="en-US" sz="3200" dirty="0" smtClean="0">
                <a:latin typeface="Avenir Black Oblique"/>
                <a:cs typeface="Avenir Black Oblique"/>
              </a:rPr>
              <a:t>“I wish I didn’t feel like a boy inside.”</a:t>
            </a:r>
            <a:endParaRPr lang="en-US" sz="3200" dirty="0">
              <a:latin typeface="Avenir Black Oblique"/>
              <a:cs typeface="Avenir Black Oblique"/>
            </a:endParaRPr>
          </a:p>
        </p:txBody>
      </p:sp>
      <p:sp>
        <p:nvSpPr>
          <p:cNvPr id="9" name="TextBox 8"/>
          <p:cNvSpPr txBox="1"/>
          <p:nvPr/>
        </p:nvSpPr>
        <p:spPr>
          <a:xfrm>
            <a:off x="471714" y="2953534"/>
            <a:ext cx="8880987" cy="584776"/>
          </a:xfrm>
          <a:prstGeom prst="rect">
            <a:avLst/>
          </a:prstGeom>
          <a:noFill/>
        </p:spPr>
        <p:txBody>
          <a:bodyPr wrap="none" rtlCol="0">
            <a:spAutoFit/>
          </a:bodyPr>
          <a:lstStyle/>
          <a:p>
            <a:r>
              <a:rPr lang="en-US" sz="3200" dirty="0" smtClean="0">
                <a:latin typeface="Avenir Black Oblique"/>
                <a:cs typeface="Avenir Black Oblique"/>
              </a:rPr>
              <a:t>“I’m a freak and don’t deserve to be loved.”</a:t>
            </a:r>
            <a:endParaRPr lang="en-US" sz="3200" dirty="0">
              <a:latin typeface="Avenir Black Oblique"/>
              <a:cs typeface="Avenir Black Oblique"/>
            </a:endParaRPr>
          </a:p>
        </p:txBody>
      </p:sp>
      <p:sp>
        <p:nvSpPr>
          <p:cNvPr id="10" name="TextBox 9"/>
          <p:cNvSpPr txBox="1"/>
          <p:nvPr/>
        </p:nvSpPr>
        <p:spPr>
          <a:xfrm>
            <a:off x="1229850" y="5810454"/>
            <a:ext cx="7710653" cy="584776"/>
          </a:xfrm>
          <a:prstGeom prst="rect">
            <a:avLst/>
          </a:prstGeom>
          <a:noFill/>
        </p:spPr>
        <p:txBody>
          <a:bodyPr wrap="none" rtlCol="0">
            <a:spAutoFit/>
          </a:bodyPr>
          <a:lstStyle/>
          <a:p>
            <a:r>
              <a:rPr lang="en-US" sz="3200" dirty="0" smtClean="0">
                <a:latin typeface="Avenir Black Oblique"/>
                <a:cs typeface="Avenir Black Oblique"/>
              </a:rPr>
              <a:t>“My parents won’t love me anymore.”</a:t>
            </a:r>
            <a:endParaRPr lang="en-US" sz="3200" dirty="0">
              <a:latin typeface="Avenir Black Oblique"/>
              <a:cs typeface="Avenir Black Oblique"/>
            </a:endParaRPr>
          </a:p>
        </p:txBody>
      </p:sp>
      <p:sp>
        <p:nvSpPr>
          <p:cNvPr id="11" name="TextBox 10"/>
          <p:cNvSpPr txBox="1"/>
          <p:nvPr/>
        </p:nvSpPr>
        <p:spPr>
          <a:xfrm>
            <a:off x="787414" y="4453273"/>
            <a:ext cx="6799635" cy="1077218"/>
          </a:xfrm>
          <a:prstGeom prst="rect">
            <a:avLst/>
          </a:prstGeom>
          <a:noFill/>
        </p:spPr>
        <p:txBody>
          <a:bodyPr wrap="none" rtlCol="0">
            <a:spAutoFit/>
          </a:bodyPr>
          <a:lstStyle/>
          <a:p>
            <a:r>
              <a:rPr lang="en-US" sz="3200" dirty="0" smtClean="0">
                <a:latin typeface="Avenir Black Oblique"/>
                <a:cs typeface="Avenir Black Oblique"/>
              </a:rPr>
              <a:t>“I need to develop erotic feelings </a:t>
            </a:r>
          </a:p>
          <a:p>
            <a:r>
              <a:rPr lang="en-US" sz="3200" dirty="0" smtClean="0">
                <a:latin typeface="Avenir Black Oblique"/>
                <a:cs typeface="Avenir Black Oblique"/>
              </a:rPr>
              <a:t>towards the opposite sex.”</a:t>
            </a:r>
            <a:endParaRPr lang="en-US" sz="3200" dirty="0">
              <a:latin typeface="Avenir Black Oblique"/>
              <a:cs typeface="Avenir Black Oblique"/>
            </a:endParaRPr>
          </a:p>
        </p:txBody>
      </p:sp>
    </p:spTree>
    <p:extLst>
      <p:ext uri="{BB962C8B-B14F-4D97-AF65-F5344CB8AC3E}">
        <p14:creationId xmlns:p14="http://schemas.microsoft.com/office/powerpoint/2010/main" val="131256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 calcmode="lin" valueType="num">
                                      <p:cBhvr additive="base">
                                        <p:cTn id="4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3200" dirty="0" smtClean="0">
                <a:latin typeface="Avenir Black Oblique"/>
                <a:cs typeface="Avenir Black Oblique"/>
              </a:rPr>
              <a:t>Ways to Target Stigma and Discrimination</a:t>
            </a:r>
            <a:endParaRPr lang="en-US" sz="32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572563" y="2076164"/>
            <a:ext cx="265480" cy="830997"/>
          </a:xfrm>
          <a:prstGeom prst="rect">
            <a:avLst/>
          </a:prstGeom>
          <a:noFill/>
        </p:spPr>
        <p:txBody>
          <a:bodyPr wrap="none" rtlCol="0">
            <a:spAutoFit/>
          </a:bodyPr>
          <a:lstStyle/>
          <a:p>
            <a:endParaRPr lang="en-US" sz="3000" dirty="0" smtClean="0">
              <a:latin typeface="Avenir Black Oblique"/>
              <a:cs typeface="Avenir Black Oblique"/>
            </a:endParaRPr>
          </a:p>
          <a:p>
            <a:pPr marL="285750" indent="-285750">
              <a:buFont typeface="Arial"/>
              <a:buChar char="•"/>
            </a:pPr>
            <a:endParaRPr lang="en-US" dirty="0" smtClean="0"/>
          </a:p>
        </p:txBody>
      </p:sp>
      <p:pic>
        <p:nvPicPr>
          <p:cNvPr id="3" name="Picture 2"/>
          <p:cNvPicPr>
            <a:picLocks noChangeAspect="1"/>
          </p:cNvPicPr>
          <p:nvPr/>
        </p:nvPicPr>
        <p:blipFill>
          <a:blip r:embed="rId4"/>
          <a:stretch>
            <a:fillRect/>
          </a:stretch>
        </p:blipFill>
        <p:spPr>
          <a:xfrm>
            <a:off x="3080128" y="1706832"/>
            <a:ext cx="3434507" cy="4719994"/>
          </a:xfrm>
          <a:prstGeom prst="rect">
            <a:avLst/>
          </a:prstGeom>
          <a:effectLst>
            <a:softEdge rad="63500"/>
          </a:effectLst>
        </p:spPr>
      </p:pic>
    </p:spTree>
    <p:extLst>
      <p:ext uri="{BB962C8B-B14F-4D97-AF65-F5344CB8AC3E}">
        <p14:creationId xmlns:p14="http://schemas.microsoft.com/office/powerpoint/2010/main" val="19415633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000" dirty="0" smtClean="0">
                <a:latin typeface="Avenir Black Oblique"/>
                <a:cs typeface="Avenir Black Oblique"/>
              </a:rPr>
              <a:t>Psychological </a:t>
            </a:r>
            <a:r>
              <a:rPr lang="en-US" sz="4000" dirty="0">
                <a:latin typeface="Avenir Black Oblique"/>
                <a:cs typeface="Avenir Black Oblique"/>
              </a:rPr>
              <a:t>F</a:t>
            </a:r>
            <a:r>
              <a:rPr lang="en-US" sz="4000" dirty="0" smtClean="0">
                <a:latin typeface="Avenir Black Oblique"/>
                <a:cs typeface="Avenir Black Oblique"/>
              </a:rPr>
              <a:t>lexibility</a:t>
            </a:r>
            <a:endParaRPr lang="en-US" sz="40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381409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000" dirty="0" smtClean="0">
                <a:latin typeface="Avenir Black Oblique"/>
                <a:cs typeface="Avenir Black Oblique"/>
              </a:rPr>
              <a:t>Psychological Inflexibility</a:t>
            </a:r>
            <a:endParaRPr lang="en-US" sz="40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937136"/>
            <a:ext cx="8094512" cy="3970318"/>
          </a:xfrm>
          <a:prstGeom prst="rect">
            <a:avLst/>
          </a:prstGeom>
          <a:noFill/>
        </p:spPr>
        <p:txBody>
          <a:bodyPr wrap="square" rtlCol="0">
            <a:spAutoFit/>
          </a:bodyPr>
          <a:lstStyle/>
          <a:p>
            <a:pPr lvl="2"/>
            <a:endParaRPr lang="en-US" sz="2800" dirty="0">
              <a:latin typeface="Avenir Black Oblique"/>
              <a:cs typeface="Avenir Black Oblique"/>
            </a:endParaRPr>
          </a:p>
          <a:p>
            <a:r>
              <a:rPr lang="en-US" sz="2800" dirty="0" smtClean="0">
                <a:latin typeface="Avenir Black Oblique"/>
                <a:cs typeface="Avenir Black Oblique"/>
              </a:rPr>
              <a:t>Psychological inflexibility toward stigmatizing thoughts is related to:</a:t>
            </a:r>
          </a:p>
          <a:p>
            <a:pPr marL="285750" indent="-285750">
              <a:buFont typeface="Arial"/>
              <a:buChar char="•"/>
            </a:pPr>
            <a:r>
              <a:rPr lang="en-US" sz="2800" dirty="0" smtClean="0">
                <a:latin typeface="Avenir Black Oblique"/>
                <a:cs typeface="Avenir Black Oblique"/>
              </a:rPr>
              <a:t>Right Wing Authoritarianism </a:t>
            </a:r>
          </a:p>
          <a:p>
            <a:pPr marL="285750" indent="-285750">
              <a:buFont typeface="Arial"/>
              <a:buChar char="•"/>
            </a:pPr>
            <a:r>
              <a:rPr lang="en-US" sz="2800" dirty="0" smtClean="0">
                <a:latin typeface="Avenir Black Oblique"/>
                <a:cs typeface="Avenir Black Oblique"/>
              </a:rPr>
              <a:t>Social Dominance Orientation</a:t>
            </a:r>
          </a:p>
          <a:p>
            <a:pPr marL="285750" indent="-285750">
              <a:buFont typeface="Arial"/>
              <a:buChar char="•"/>
            </a:pPr>
            <a:r>
              <a:rPr lang="en-US" sz="2800" dirty="0" smtClean="0">
                <a:latin typeface="Avenir Black Oblique"/>
                <a:cs typeface="Avenir Black Oblique"/>
              </a:rPr>
              <a:t>Empathy</a:t>
            </a:r>
          </a:p>
          <a:p>
            <a:pPr marL="285750" indent="-285750">
              <a:buFont typeface="Arial"/>
              <a:buChar char="•"/>
            </a:pPr>
            <a:r>
              <a:rPr lang="en-US" sz="2800" dirty="0" smtClean="0">
                <a:latin typeface="Avenir Black Oblique"/>
                <a:cs typeface="Avenir Black Oblique"/>
              </a:rPr>
              <a:t>Social distancing (ethnic minorities, obese individuals, gay men)</a:t>
            </a:r>
          </a:p>
          <a:p>
            <a:pPr marL="285750" indent="-285750">
              <a:buFont typeface="Arial"/>
              <a:buChar char="•"/>
            </a:pPr>
            <a:r>
              <a:rPr lang="en-US" sz="2800" dirty="0" smtClean="0">
                <a:latin typeface="Avenir Black Oblique"/>
                <a:cs typeface="Avenir Black Oblique"/>
              </a:rPr>
              <a:t>General prejudice</a:t>
            </a:r>
            <a:endParaRPr lang="en-US" dirty="0">
              <a:latin typeface="Avenir Black Oblique"/>
              <a:cs typeface="Avenir Black Oblique"/>
            </a:endParaRPr>
          </a:p>
        </p:txBody>
      </p:sp>
    </p:spTree>
    <p:extLst>
      <p:ext uri="{BB962C8B-B14F-4D97-AF65-F5344CB8AC3E}">
        <p14:creationId xmlns:p14="http://schemas.microsoft.com/office/powerpoint/2010/main" val="1102914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ACT and Stigma</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3508653"/>
          </a:xfrm>
          <a:prstGeom prst="rect">
            <a:avLst/>
          </a:prstGeom>
          <a:noFill/>
        </p:spPr>
        <p:txBody>
          <a:bodyPr wrap="square" rtlCol="0">
            <a:spAutoFit/>
          </a:bodyPr>
          <a:lstStyle/>
          <a:p>
            <a:pPr lvl="2"/>
            <a:endParaRPr lang="en-US" sz="2800" dirty="0">
              <a:latin typeface="Avenir Black Oblique"/>
              <a:cs typeface="Avenir Black Oblique"/>
            </a:endParaRPr>
          </a:p>
          <a:p>
            <a:pPr marL="342900" indent="-342900">
              <a:buFont typeface="Arial"/>
              <a:buChar char="•"/>
            </a:pPr>
            <a:r>
              <a:rPr lang="en-US" sz="2800" dirty="0" smtClean="0">
                <a:latin typeface="Avenir Black Oblique"/>
                <a:cs typeface="Avenir Black Oblique"/>
              </a:rPr>
              <a:t>ACT has also shown to reduce stigma towards</a:t>
            </a:r>
          </a:p>
          <a:p>
            <a:pPr marL="800100" lvl="1" indent="-342900">
              <a:buFont typeface="Arial"/>
              <a:buChar char="•"/>
            </a:pPr>
            <a:r>
              <a:rPr lang="en-US" sz="2800" dirty="0" smtClean="0">
                <a:latin typeface="Avenir Black Oblique"/>
                <a:cs typeface="Avenir Black Oblique"/>
              </a:rPr>
              <a:t>Substance-abusing clients</a:t>
            </a:r>
          </a:p>
          <a:p>
            <a:pPr lvl="1"/>
            <a:r>
              <a:rPr lang="en-US" dirty="0">
                <a:latin typeface="Avenir Black Oblique"/>
                <a:cs typeface="Avenir Black Oblique"/>
              </a:rPr>
              <a:t> </a:t>
            </a:r>
            <a:r>
              <a:rPr lang="en-US" dirty="0" smtClean="0">
                <a:latin typeface="Avenir Black Oblique"/>
                <a:cs typeface="Avenir Black Oblique"/>
              </a:rPr>
              <a:t>      			          (Hayes, </a:t>
            </a:r>
            <a:r>
              <a:rPr lang="en-US" dirty="0" err="1" smtClean="0">
                <a:latin typeface="Avenir Black Oblique"/>
                <a:cs typeface="Avenir Black Oblique"/>
              </a:rPr>
              <a:t>Bissett</a:t>
            </a:r>
            <a:r>
              <a:rPr lang="en-US" dirty="0" smtClean="0">
                <a:latin typeface="Avenir Black Oblique"/>
                <a:cs typeface="Avenir Black Oblique"/>
              </a:rPr>
              <a:t>, et al., 2004)</a:t>
            </a:r>
          </a:p>
          <a:p>
            <a:pPr marL="800100" lvl="1" indent="-342900">
              <a:buFont typeface="Arial"/>
              <a:buChar char="•"/>
            </a:pPr>
            <a:r>
              <a:rPr lang="en-US" sz="2800" dirty="0" smtClean="0">
                <a:latin typeface="Avenir Black Oblique"/>
                <a:cs typeface="Avenir Black Oblique"/>
              </a:rPr>
              <a:t>Racial minorities</a:t>
            </a:r>
          </a:p>
          <a:p>
            <a:pPr lvl="1"/>
            <a:r>
              <a:rPr lang="en-US" dirty="0" smtClean="0">
                <a:latin typeface="Avenir Black Oblique"/>
                <a:cs typeface="Avenir Black Oblique"/>
              </a:rPr>
              <a:t>		      			      	(Lillis &amp; Hayes, 2007)</a:t>
            </a:r>
          </a:p>
          <a:p>
            <a:pPr marL="800100" lvl="1" indent="-342900">
              <a:buFont typeface="Arial"/>
              <a:buChar char="•"/>
            </a:pPr>
            <a:r>
              <a:rPr lang="en-US" sz="2800" dirty="0" smtClean="0">
                <a:latin typeface="Avenir Black Oblique"/>
                <a:cs typeface="Avenir Black Oblique"/>
              </a:rPr>
              <a:t>People with psychological disorders</a:t>
            </a:r>
          </a:p>
          <a:p>
            <a:pPr lvl="2"/>
            <a:r>
              <a:rPr lang="en-US" dirty="0" smtClean="0">
                <a:latin typeface="Avenir Black Oblique"/>
                <a:cs typeface="Avenir Black Oblique"/>
              </a:rPr>
              <a:t>                                                      (Masuda et al., 2007)</a:t>
            </a:r>
            <a:endParaRPr lang="en-US" dirty="0">
              <a:latin typeface="Avenir Black Oblique"/>
              <a:cs typeface="Avenir Black Oblique"/>
            </a:endParaRPr>
          </a:p>
        </p:txBody>
      </p:sp>
    </p:spTree>
    <p:extLst>
      <p:ext uri="{BB962C8B-B14F-4D97-AF65-F5344CB8AC3E}">
        <p14:creationId xmlns:p14="http://schemas.microsoft.com/office/powerpoint/2010/main" val="263519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Hypotheses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164133"/>
            <a:ext cx="8094512" cy="5693867"/>
          </a:xfrm>
          <a:prstGeom prst="rect">
            <a:avLst/>
          </a:prstGeom>
          <a:noFill/>
        </p:spPr>
        <p:txBody>
          <a:bodyPr wrap="square" rtlCol="0">
            <a:spAutoFit/>
          </a:bodyPr>
          <a:lstStyle/>
          <a:p>
            <a:pPr lvl="2"/>
            <a:endParaRPr lang="en-US" sz="2800" dirty="0">
              <a:latin typeface="Avenir Black Oblique"/>
              <a:cs typeface="Avenir Black Oblique"/>
            </a:endParaRPr>
          </a:p>
          <a:p>
            <a:pPr marL="342900" indent="-342900">
              <a:buFont typeface="Arial"/>
              <a:buChar char="•"/>
            </a:pPr>
            <a:r>
              <a:rPr lang="en-US" sz="2800" dirty="0" smtClean="0">
                <a:latin typeface="Avenir Black Oblique"/>
                <a:cs typeface="Avenir Black Oblique"/>
              </a:rPr>
              <a:t>1) Psychological inflexibility is positively correlated with </a:t>
            </a:r>
            <a:r>
              <a:rPr lang="en-US" sz="2800" dirty="0" err="1" smtClean="0">
                <a:latin typeface="Avenir Black Oblique"/>
                <a:cs typeface="Avenir Black Oblique"/>
              </a:rPr>
              <a:t>homophophia</a:t>
            </a:r>
            <a:r>
              <a:rPr lang="en-US" sz="2800" dirty="0">
                <a:latin typeface="Avenir Black Oblique"/>
                <a:cs typeface="Avenir Black Oblique"/>
              </a:rPr>
              <a:t> </a:t>
            </a:r>
            <a:r>
              <a:rPr lang="en-US" sz="2800" dirty="0" smtClean="0">
                <a:latin typeface="Avenir Black Oblique"/>
                <a:cs typeface="Avenir Black Oblique"/>
              </a:rPr>
              <a:t>and </a:t>
            </a:r>
            <a:r>
              <a:rPr lang="en-US" sz="2800" dirty="0" err="1" smtClean="0">
                <a:latin typeface="Avenir Black Oblique"/>
                <a:cs typeface="Avenir Black Oblique"/>
              </a:rPr>
              <a:t>transphobia</a:t>
            </a:r>
            <a:r>
              <a:rPr lang="en-US" sz="2800" dirty="0" smtClean="0">
                <a:latin typeface="Avenir Black Oblique"/>
                <a:cs typeface="Avenir Black Oblique"/>
              </a:rPr>
              <a:t>.</a:t>
            </a:r>
          </a:p>
          <a:p>
            <a:pPr marL="342900" indent="-342900">
              <a:buFont typeface="Arial"/>
              <a:buChar char="•"/>
            </a:pPr>
            <a:r>
              <a:rPr lang="en-US" sz="2800" dirty="0" smtClean="0">
                <a:latin typeface="Avenir Black Oblique"/>
                <a:cs typeface="Avenir Black Oblique"/>
              </a:rPr>
              <a:t>2) Psychological inflexibility aids in the prediction of willingness to engage in behaviors that would benefit the LGBT community.</a:t>
            </a:r>
          </a:p>
          <a:p>
            <a:pPr marL="342900" indent="-342900">
              <a:buFont typeface="Arial"/>
              <a:buChar char="•"/>
            </a:pPr>
            <a:r>
              <a:rPr lang="en-US" sz="2800" dirty="0" smtClean="0">
                <a:latin typeface="Avenir Black Oblique"/>
                <a:cs typeface="Avenir Black Oblique"/>
              </a:rPr>
              <a:t>3) Psychological inflexibility moderates the relationship between negative thoughts towards homosexuality and willingness to engage in behaviors that would benefit the LGBT community.</a:t>
            </a:r>
            <a:endParaRPr lang="en-US" dirty="0">
              <a:latin typeface="Avenir Black Oblique"/>
              <a:cs typeface="Avenir Black Oblique"/>
            </a:endParaRPr>
          </a:p>
        </p:txBody>
      </p:sp>
    </p:spTree>
    <p:extLst>
      <p:ext uri="{BB962C8B-B14F-4D97-AF65-F5344CB8AC3E}">
        <p14:creationId xmlns:p14="http://schemas.microsoft.com/office/powerpoint/2010/main" val="2794886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Method - Measures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Homophobia</a:t>
            </a:r>
            <a:endParaRPr lang="en-US" sz="2800" dirty="0">
              <a:latin typeface="Avenir Black Oblique"/>
              <a:cs typeface="Avenir Black Oblique"/>
            </a:endParaRPr>
          </a:p>
          <a:p>
            <a:endParaRPr lang="en-US" dirty="0"/>
          </a:p>
        </p:txBody>
      </p:sp>
      <p:sp>
        <p:nvSpPr>
          <p:cNvPr id="10" name="Rectangle 9"/>
          <p:cNvSpPr/>
          <p:nvPr/>
        </p:nvSpPr>
        <p:spPr>
          <a:xfrm>
            <a:off x="2372678" y="2928514"/>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Homophobia Scale</a:t>
            </a:r>
            <a:endParaRPr lang="en-US" sz="2800" dirty="0">
              <a:latin typeface="Avenir Black Oblique"/>
              <a:cs typeface="Avenir Black Oblique"/>
            </a:endParaRPr>
          </a:p>
          <a:p>
            <a:endParaRPr lang="en-US" dirty="0"/>
          </a:p>
        </p:txBody>
      </p:sp>
      <p:sp>
        <p:nvSpPr>
          <p:cNvPr id="11" name="Rectangle 10"/>
          <p:cNvSpPr/>
          <p:nvPr/>
        </p:nvSpPr>
        <p:spPr>
          <a:xfrm>
            <a:off x="4010160" y="3972717"/>
            <a:ext cx="3736571" cy="48926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Behavior/Negative Affect</a:t>
            </a:r>
            <a:endParaRPr lang="en-US" dirty="0"/>
          </a:p>
        </p:txBody>
      </p:sp>
      <p:sp>
        <p:nvSpPr>
          <p:cNvPr id="13" name="Rectangle 12"/>
          <p:cNvSpPr/>
          <p:nvPr/>
        </p:nvSpPr>
        <p:spPr>
          <a:xfrm>
            <a:off x="4010160" y="4566243"/>
            <a:ext cx="3736571" cy="48926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Affect/Behavioral Aggression</a:t>
            </a:r>
            <a:endParaRPr lang="en-US" dirty="0"/>
          </a:p>
        </p:txBody>
      </p:sp>
      <p:sp>
        <p:nvSpPr>
          <p:cNvPr id="14" name="Rectangle 13"/>
          <p:cNvSpPr/>
          <p:nvPr/>
        </p:nvSpPr>
        <p:spPr>
          <a:xfrm>
            <a:off x="4010160" y="5159769"/>
            <a:ext cx="3736571" cy="48926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Cognitive Negativism</a:t>
            </a:r>
            <a:endParaRPr lang="en-US" dirty="0"/>
          </a:p>
        </p:txBody>
      </p:sp>
      <p:sp>
        <p:nvSpPr>
          <p:cNvPr id="15" name="Rectangle 14"/>
          <p:cNvSpPr/>
          <p:nvPr/>
        </p:nvSpPr>
        <p:spPr>
          <a:xfrm>
            <a:off x="4010160" y="5753295"/>
            <a:ext cx="3736571" cy="48926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Total Score</a:t>
            </a:r>
            <a:endParaRPr lang="en-US" dirty="0"/>
          </a:p>
        </p:txBody>
      </p:sp>
    </p:spTree>
    <p:extLst>
      <p:ext uri="{BB962C8B-B14F-4D97-AF65-F5344CB8AC3E}">
        <p14:creationId xmlns:p14="http://schemas.microsoft.com/office/powerpoint/2010/main" val="403765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Method - Measures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Homophobia</a:t>
            </a:r>
            <a:endParaRPr lang="en-US" sz="2800" dirty="0">
              <a:latin typeface="Avenir Black Oblique"/>
              <a:cs typeface="Avenir Black Oblique"/>
            </a:endParaRPr>
          </a:p>
          <a:p>
            <a:endParaRPr lang="en-US" dirty="0"/>
          </a:p>
        </p:txBody>
      </p:sp>
      <p:sp>
        <p:nvSpPr>
          <p:cNvPr id="10" name="Rectangle 9"/>
          <p:cNvSpPr/>
          <p:nvPr/>
        </p:nvSpPr>
        <p:spPr>
          <a:xfrm>
            <a:off x="2372678" y="2928514"/>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t>Self-Report of Behavior Scale</a:t>
            </a:r>
            <a:endParaRPr lang="en-US" sz="2800" dirty="0"/>
          </a:p>
        </p:txBody>
      </p:sp>
    </p:spTree>
    <p:extLst>
      <p:ext uri="{BB962C8B-B14F-4D97-AF65-F5344CB8AC3E}">
        <p14:creationId xmlns:p14="http://schemas.microsoft.com/office/powerpoint/2010/main" val="23335066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Method - Measures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err="1" smtClean="0">
                <a:latin typeface="Avenir Black Oblique"/>
                <a:cs typeface="Avenir Black Oblique"/>
              </a:rPr>
              <a:t>Transphobia</a:t>
            </a:r>
            <a:endParaRPr lang="en-US" sz="2800" dirty="0">
              <a:latin typeface="Avenir Black Oblique"/>
              <a:cs typeface="Avenir Black Oblique"/>
            </a:endParaRPr>
          </a:p>
          <a:p>
            <a:endParaRPr lang="en-US" dirty="0"/>
          </a:p>
        </p:txBody>
      </p:sp>
      <p:sp>
        <p:nvSpPr>
          <p:cNvPr id="10" name="Rectangle 9"/>
          <p:cNvSpPr/>
          <p:nvPr/>
        </p:nvSpPr>
        <p:spPr>
          <a:xfrm>
            <a:off x="2372678" y="2928514"/>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err="1" smtClean="0">
                <a:latin typeface="Avenir Black Oblique"/>
                <a:cs typeface="Avenir Black Oblique"/>
              </a:rPr>
              <a:t>Genderism</a:t>
            </a:r>
            <a:r>
              <a:rPr lang="en-US" sz="2400" dirty="0" smtClean="0">
                <a:latin typeface="Avenir Black Oblique"/>
                <a:cs typeface="Avenir Black Oblique"/>
              </a:rPr>
              <a:t> and </a:t>
            </a:r>
            <a:r>
              <a:rPr lang="en-US" sz="2400" dirty="0" err="1" smtClean="0">
                <a:latin typeface="Avenir Black Oblique"/>
                <a:cs typeface="Avenir Black Oblique"/>
              </a:rPr>
              <a:t>Transphobia</a:t>
            </a:r>
            <a:r>
              <a:rPr lang="en-US" sz="2400" dirty="0" smtClean="0">
                <a:latin typeface="Avenir Black Oblique"/>
                <a:cs typeface="Avenir Black Oblique"/>
              </a:rPr>
              <a:t> Scale</a:t>
            </a:r>
            <a:endParaRPr lang="en-US" sz="2400" dirty="0">
              <a:latin typeface="Avenir Black Oblique"/>
              <a:cs typeface="Avenir Black Oblique"/>
            </a:endParaRPr>
          </a:p>
          <a:p>
            <a:endParaRPr lang="en-US" dirty="0"/>
          </a:p>
        </p:txBody>
      </p:sp>
    </p:spTree>
    <p:extLst>
      <p:ext uri="{BB962C8B-B14F-4D97-AF65-F5344CB8AC3E}">
        <p14:creationId xmlns:p14="http://schemas.microsoft.com/office/powerpoint/2010/main" val="3766234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Method - Measures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Psychological Flexibility</a:t>
            </a:r>
            <a:endParaRPr lang="en-US" sz="2800" dirty="0">
              <a:latin typeface="Avenir Black Oblique"/>
              <a:cs typeface="Avenir Black Oblique"/>
            </a:endParaRPr>
          </a:p>
          <a:p>
            <a:endParaRPr lang="en-US" dirty="0"/>
          </a:p>
        </p:txBody>
      </p:sp>
      <p:sp>
        <p:nvSpPr>
          <p:cNvPr id="10" name="Rectangle 9"/>
          <p:cNvSpPr/>
          <p:nvPr/>
        </p:nvSpPr>
        <p:spPr>
          <a:xfrm>
            <a:off x="2372678" y="2928514"/>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smtClean="0">
                <a:latin typeface="Avenir Black Oblique"/>
                <a:cs typeface="Avenir Black Oblique"/>
              </a:rPr>
              <a:t>Acceptance and Action Questionnaire - II</a:t>
            </a:r>
            <a:endParaRPr lang="en-US" sz="2400" dirty="0">
              <a:latin typeface="Avenir Black Oblique"/>
              <a:cs typeface="Avenir Black Oblique"/>
            </a:endParaRPr>
          </a:p>
          <a:p>
            <a:endParaRPr lang="en-US" dirty="0"/>
          </a:p>
        </p:txBody>
      </p:sp>
      <p:sp>
        <p:nvSpPr>
          <p:cNvPr id="11" name="Rectangle 10"/>
          <p:cNvSpPr/>
          <p:nvPr/>
        </p:nvSpPr>
        <p:spPr>
          <a:xfrm>
            <a:off x="2372678" y="3907642"/>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smtClean="0">
                <a:latin typeface="Avenir Black Oblique"/>
                <a:cs typeface="Avenir Black Oblique"/>
              </a:rPr>
              <a:t>Acceptance and Action Questionnaire - Stigma</a:t>
            </a:r>
            <a:endParaRPr lang="en-US" sz="2400" dirty="0">
              <a:latin typeface="Avenir Black Oblique"/>
              <a:cs typeface="Avenir Black Oblique"/>
            </a:endParaRPr>
          </a:p>
          <a:p>
            <a:endParaRPr lang="en-US" dirty="0"/>
          </a:p>
        </p:txBody>
      </p:sp>
      <p:sp>
        <p:nvSpPr>
          <p:cNvPr id="12" name="Rectangle 11"/>
          <p:cNvSpPr/>
          <p:nvPr/>
        </p:nvSpPr>
        <p:spPr>
          <a:xfrm>
            <a:off x="4010160" y="4891852"/>
            <a:ext cx="3736571" cy="48926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Psychological Inflexibility</a:t>
            </a:r>
            <a:endParaRPr lang="en-US" dirty="0"/>
          </a:p>
        </p:txBody>
      </p:sp>
      <p:sp>
        <p:nvSpPr>
          <p:cNvPr id="13" name="Rectangle 12"/>
          <p:cNvSpPr/>
          <p:nvPr/>
        </p:nvSpPr>
        <p:spPr>
          <a:xfrm>
            <a:off x="4010160" y="5556215"/>
            <a:ext cx="3736571" cy="48926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Psychological Flexibility</a:t>
            </a:r>
            <a:endParaRPr lang="en-US" dirty="0"/>
          </a:p>
        </p:txBody>
      </p:sp>
      <p:sp>
        <p:nvSpPr>
          <p:cNvPr id="14" name="Rectangle 13"/>
          <p:cNvSpPr/>
          <p:nvPr/>
        </p:nvSpPr>
        <p:spPr>
          <a:xfrm>
            <a:off x="4010160" y="6182193"/>
            <a:ext cx="3736571" cy="48926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Total Score</a:t>
            </a:r>
            <a:endParaRPr lang="en-US" dirty="0"/>
          </a:p>
        </p:txBody>
      </p:sp>
    </p:spTree>
    <p:extLst>
      <p:ext uri="{BB962C8B-B14F-4D97-AF65-F5344CB8AC3E}">
        <p14:creationId xmlns:p14="http://schemas.microsoft.com/office/powerpoint/2010/main" val="30038120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52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pic>
        <p:nvPicPr>
          <p:cNvPr id="2" name="Picture 1"/>
          <p:cNvPicPr>
            <a:picLocks noChangeAspect="1"/>
          </p:cNvPicPr>
          <p:nvPr/>
        </p:nvPicPr>
        <p:blipFill>
          <a:blip r:embed="rId4"/>
          <a:stretch>
            <a:fillRect/>
          </a:stretch>
        </p:blipFill>
        <p:spPr>
          <a:xfrm>
            <a:off x="1965575" y="1905000"/>
            <a:ext cx="5218996" cy="3712712"/>
          </a:xfrm>
          <a:prstGeom prst="rect">
            <a:avLst/>
          </a:prstGeom>
          <a:effectLst>
            <a:softEdge rad="127000"/>
          </a:effectLst>
        </p:spPr>
      </p:pic>
    </p:spTree>
    <p:extLst>
      <p:ext uri="{BB962C8B-B14F-4D97-AF65-F5344CB8AC3E}">
        <p14:creationId xmlns:p14="http://schemas.microsoft.com/office/powerpoint/2010/main" val="3184840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Method - Measures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Social Dominance Orientation </a:t>
            </a:r>
            <a:endParaRPr lang="en-US" sz="2800" dirty="0">
              <a:latin typeface="Avenir Black Oblique"/>
              <a:cs typeface="Avenir Black Oblique"/>
            </a:endParaRPr>
          </a:p>
          <a:p>
            <a:endParaRPr lang="en-US" dirty="0"/>
          </a:p>
        </p:txBody>
      </p:sp>
      <p:sp>
        <p:nvSpPr>
          <p:cNvPr id="10" name="Rectangle 9"/>
          <p:cNvSpPr/>
          <p:nvPr/>
        </p:nvSpPr>
        <p:spPr>
          <a:xfrm>
            <a:off x="2372678" y="2928514"/>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smtClean="0">
                <a:latin typeface="Avenir Black Oblique"/>
                <a:cs typeface="Avenir Black Oblique"/>
              </a:rPr>
              <a:t>Social Dominance Scale</a:t>
            </a:r>
            <a:endParaRPr lang="en-US" sz="2400" dirty="0">
              <a:latin typeface="Avenir Black Oblique"/>
              <a:cs typeface="Avenir Black Oblique"/>
            </a:endParaRPr>
          </a:p>
          <a:p>
            <a:endParaRPr lang="en-US" dirty="0"/>
          </a:p>
        </p:txBody>
      </p:sp>
    </p:spTree>
    <p:extLst>
      <p:ext uri="{BB962C8B-B14F-4D97-AF65-F5344CB8AC3E}">
        <p14:creationId xmlns:p14="http://schemas.microsoft.com/office/powerpoint/2010/main" val="41333124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Method - Measures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Willingness items</a:t>
            </a:r>
            <a:endParaRPr lang="en-US" sz="2800" dirty="0">
              <a:latin typeface="Avenir Black Oblique"/>
              <a:cs typeface="Avenir Black Oblique"/>
            </a:endParaRPr>
          </a:p>
          <a:p>
            <a:endParaRPr lang="en-US" dirty="0"/>
          </a:p>
        </p:txBody>
      </p:sp>
      <p:sp>
        <p:nvSpPr>
          <p:cNvPr id="10" name="Rectangle 9"/>
          <p:cNvSpPr/>
          <p:nvPr/>
        </p:nvSpPr>
        <p:spPr>
          <a:xfrm>
            <a:off x="2372678" y="2928514"/>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Tuition money – LGBT center</a:t>
            </a:r>
            <a:endParaRPr lang="en-US" dirty="0"/>
          </a:p>
        </p:txBody>
      </p:sp>
      <p:sp>
        <p:nvSpPr>
          <p:cNvPr id="11" name="Rectangle 10"/>
          <p:cNvSpPr/>
          <p:nvPr/>
        </p:nvSpPr>
        <p:spPr>
          <a:xfrm>
            <a:off x="2372678" y="3934438"/>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Add name in local newspaper</a:t>
            </a:r>
            <a:endParaRPr lang="en-US" dirty="0"/>
          </a:p>
        </p:txBody>
      </p:sp>
      <p:sp>
        <p:nvSpPr>
          <p:cNvPr id="12" name="Rectangle 11"/>
          <p:cNvSpPr/>
          <p:nvPr/>
        </p:nvSpPr>
        <p:spPr>
          <a:xfrm>
            <a:off x="2372678" y="4940362"/>
            <a:ext cx="5374053"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dirty="0" smtClean="0"/>
              <a:t>Gender neutral bathrooms</a:t>
            </a:r>
            <a:endParaRPr lang="en-US" dirty="0"/>
          </a:p>
        </p:txBody>
      </p:sp>
    </p:spTree>
    <p:extLst>
      <p:ext uri="{BB962C8B-B14F-4D97-AF65-F5344CB8AC3E}">
        <p14:creationId xmlns:p14="http://schemas.microsoft.com/office/powerpoint/2010/main" val="1183927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Method - Measures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Attention Check Items</a:t>
            </a:r>
            <a:endParaRPr lang="en-US" sz="2800" dirty="0">
              <a:latin typeface="Avenir Black Oblique"/>
              <a:cs typeface="Avenir Black Oblique"/>
            </a:endParaRPr>
          </a:p>
          <a:p>
            <a:endParaRPr lang="en-US" dirty="0"/>
          </a:p>
        </p:txBody>
      </p:sp>
    </p:spTree>
    <p:extLst>
      <p:ext uri="{BB962C8B-B14F-4D97-AF65-F5344CB8AC3E}">
        <p14:creationId xmlns:p14="http://schemas.microsoft.com/office/powerpoint/2010/main" val="9105576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Procedure</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p:cNvPicPr>
            <a:picLocks noChangeAspect="1"/>
          </p:cNvPicPr>
          <p:nvPr/>
        </p:nvPicPr>
        <p:blipFill>
          <a:blip r:embed="rId4"/>
          <a:stretch>
            <a:fillRect/>
          </a:stretch>
        </p:blipFill>
        <p:spPr>
          <a:xfrm>
            <a:off x="1303301" y="1999445"/>
            <a:ext cx="6654359" cy="4419603"/>
          </a:xfrm>
          <a:prstGeom prst="rect">
            <a:avLst/>
          </a:prstGeom>
          <a:effectLst>
            <a:softEdge rad="127000"/>
          </a:effectLst>
        </p:spPr>
      </p:pic>
    </p:spTree>
    <p:extLst>
      <p:ext uri="{BB962C8B-B14F-4D97-AF65-F5344CB8AC3E}">
        <p14:creationId xmlns:p14="http://schemas.microsoft.com/office/powerpoint/2010/main" val="40885754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Preliminary Examinations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9" name="Rectangle 8"/>
          <p:cNvSpPr/>
          <p:nvPr/>
        </p:nvSpPr>
        <p:spPr>
          <a:xfrm>
            <a:off x="2673441" y="1645593"/>
            <a:ext cx="3909906" cy="58308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smtClean="0">
                <a:latin typeface="Avenir Black Oblique"/>
                <a:cs typeface="Avenir Black Oblique"/>
              </a:rPr>
              <a:t>369 participants </a:t>
            </a:r>
            <a:endParaRPr lang="en-US" sz="2400" dirty="0">
              <a:latin typeface="Avenir Black Oblique"/>
              <a:cs typeface="Avenir Black Oblique"/>
            </a:endParaRPr>
          </a:p>
          <a:p>
            <a:endParaRPr lang="en-US" dirty="0"/>
          </a:p>
        </p:txBody>
      </p:sp>
      <p:sp>
        <p:nvSpPr>
          <p:cNvPr id="14" name="Rectangle 13"/>
          <p:cNvSpPr/>
          <p:nvPr/>
        </p:nvSpPr>
        <p:spPr>
          <a:xfrm>
            <a:off x="2673441" y="2439251"/>
            <a:ext cx="3909906" cy="58308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a:latin typeface="Avenir Black Oblique"/>
                <a:cs typeface="Avenir Black Oblique"/>
              </a:rPr>
              <a:t>99 failed attention checks</a:t>
            </a:r>
          </a:p>
          <a:p>
            <a:endParaRPr lang="en-US" dirty="0"/>
          </a:p>
        </p:txBody>
      </p:sp>
      <p:sp>
        <p:nvSpPr>
          <p:cNvPr id="15" name="Rectangle 14"/>
          <p:cNvSpPr/>
          <p:nvPr/>
        </p:nvSpPr>
        <p:spPr>
          <a:xfrm>
            <a:off x="2673441" y="3246767"/>
            <a:ext cx="3909906" cy="58308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a:latin typeface="Avenir Black Oblique"/>
                <a:cs typeface="Avenir Black Oblique"/>
              </a:rPr>
              <a:t>20 </a:t>
            </a:r>
            <a:r>
              <a:rPr lang="en-US" sz="2400" dirty="0" err="1">
                <a:latin typeface="Avenir Black Oblique"/>
                <a:cs typeface="Avenir Black Oblique"/>
              </a:rPr>
              <a:t>univariate</a:t>
            </a:r>
            <a:r>
              <a:rPr lang="en-US" sz="2400" dirty="0">
                <a:latin typeface="Avenir Black Oblique"/>
                <a:cs typeface="Avenir Black Oblique"/>
              </a:rPr>
              <a:t> outliers</a:t>
            </a:r>
          </a:p>
          <a:p>
            <a:endParaRPr lang="en-US" dirty="0"/>
          </a:p>
        </p:txBody>
      </p:sp>
      <p:sp>
        <p:nvSpPr>
          <p:cNvPr id="16" name="Rectangle 15"/>
          <p:cNvSpPr/>
          <p:nvPr/>
        </p:nvSpPr>
        <p:spPr>
          <a:xfrm>
            <a:off x="2673441" y="4003868"/>
            <a:ext cx="3909906" cy="58308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a:latin typeface="Avenir Black Oblique"/>
                <a:cs typeface="Avenir Black Oblique"/>
              </a:rPr>
              <a:t>5 multivariate outliers</a:t>
            </a:r>
          </a:p>
          <a:p>
            <a:endParaRPr lang="en-US" dirty="0"/>
          </a:p>
        </p:txBody>
      </p:sp>
      <p:sp>
        <p:nvSpPr>
          <p:cNvPr id="17" name="Rectangle 16"/>
          <p:cNvSpPr/>
          <p:nvPr/>
        </p:nvSpPr>
        <p:spPr>
          <a:xfrm>
            <a:off x="2673441" y="4749339"/>
            <a:ext cx="3909906" cy="58308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a:latin typeface="Avenir Black Oblique"/>
                <a:cs typeface="Avenir Black Oblique"/>
              </a:rPr>
              <a:t>24 non-Hispanics</a:t>
            </a:r>
          </a:p>
          <a:p>
            <a:endParaRPr lang="en-US" dirty="0"/>
          </a:p>
        </p:txBody>
      </p:sp>
      <p:sp>
        <p:nvSpPr>
          <p:cNvPr id="18" name="Rectangle 17"/>
          <p:cNvSpPr/>
          <p:nvPr/>
        </p:nvSpPr>
        <p:spPr>
          <a:xfrm>
            <a:off x="2673441" y="5521685"/>
            <a:ext cx="3909906" cy="583085"/>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400" dirty="0" smtClean="0">
                <a:latin typeface="Avenir Black Oblique"/>
                <a:cs typeface="Avenir Black Oblique"/>
              </a:rPr>
              <a:t>241 participants</a:t>
            </a:r>
            <a:endParaRPr lang="en-US" sz="2400" dirty="0">
              <a:latin typeface="Avenir Black Oblique"/>
              <a:cs typeface="Avenir Black Oblique"/>
            </a:endParaRPr>
          </a:p>
          <a:p>
            <a:endParaRPr lang="en-US" dirty="0"/>
          </a:p>
        </p:txBody>
      </p:sp>
    </p:spTree>
    <p:extLst>
      <p:ext uri="{BB962C8B-B14F-4D97-AF65-F5344CB8AC3E}">
        <p14:creationId xmlns:p14="http://schemas.microsoft.com/office/powerpoint/2010/main" val="28832254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Participants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164133"/>
            <a:ext cx="8094512" cy="800219"/>
          </a:xfrm>
          <a:prstGeom prst="rect">
            <a:avLst/>
          </a:prstGeom>
          <a:noFill/>
        </p:spPr>
        <p:txBody>
          <a:bodyPr wrap="square" rtlCol="0">
            <a:spAutoFit/>
          </a:bodyPr>
          <a:lstStyle/>
          <a:p>
            <a:pPr lvl="2"/>
            <a:endParaRPr lang="en-US" sz="2800" dirty="0">
              <a:latin typeface="Avenir Black Oblique"/>
              <a:cs typeface="Avenir Black Oblique"/>
            </a:endParaRPr>
          </a:p>
          <a:p>
            <a:pPr marL="800100" lvl="1" indent="-342900">
              <a:buFont typeface="Arial"/>
              <a:buChar char="•"/>
            </a:pPr>
            <a:endParaRPr lang="en-US"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241 </a:t>
            </a:r>
            <a:r>
              <a:rPr lang="en-US" sz="2800" dirty="0">
                <a:latin typeface="Avenir Black Oblique"/>
                <a:cs typeface="Avenir Black Oblique"/>
              </a:rPr>
              <a:t>undergraduates; 100% Hispanic</a:t>
            </a:r>
          </a:p>
          <a:p>
            <a:endParaRPr lang="en-US" dirty="0"/>
          </a:p>
        </p:txBody>
      </p:sp>
      <p:sp>
        <p:nvSpPr>
          <p:cNvPr id="10" name="Rectangle 9"/>
          <p:cNvSpPr/>
          <p:nvPr/>
        </p:nvSpPr>
        <p:spPr>
          <a:xfrm>
            <a:off x="2188879" y="2861668"/>
            <a:ext cx="5557852"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a:latin typeface="Avenir Black Oblique"/>
                <a:cs typeface="Avenir Black Oblique"/>
              </a:rPr>
              <a:t>Sex - 74.6% female</a:t>
            </a:r>
          </a:p>
          <a:p>
            <a:endParaRPr lang="en-US" dirty="0"/>
          </a:p>
        </p:txBody>
      </p:sp>
      <p:sp>
        <p:nvSpPr>
          <p:cNvPr id="11" name="Rectangle 10"/>
          <p:cNvSpPr/>
          <p:nvPr/>
        </p:nvSpPr>
        <p:spPr>
          <a:xfrm>
            <a:off x="2188879" y="3837028"/>
            <a:ext cx="5557852"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a:latin typeface="Avenir Black Oblique"/>
                <a:cs typeface="Avenir Black Oblique"/>
              </a:rPr>
              <a:t>Age – Mean 21.33 (SD = 4.93)</a:t>
            </a:r>
          </a:p>
          <a:p>
            <a:endParaRPr lang="en-US" dirty="0"/>
          </a:p>
        </p:txBody>
      </p:sp>
    </p:spTree>
    <p:extLst>
      <p:ext uri="{BB962C8B-B14F-4D97-AF65-F5344CB8AC3E}">
        <p14:creationId xmlns:p14="http://schemas.microsoft.com/office/powerpoint/2010/main" val="32698385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Participants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164133"/>
            <a:ext cx="8094512" cy="800219"/>
          </a:xfrm>
          <a:prstGeom prst="rect">
            <a:avLst/>
          </a:prstGeom>
          <a:noFill/>
        </p:spPr>
        <p:txBody>
          <a:bodyPr wrap="square" rtlCol="0">
            <a:spAutoFit/>
          </a:bodyPr>
          <a:lstStyle/>
          <a:p>
            <a:pPr lvl="2"/>
            <a:endParaRPr lang="en-US" sz="2800" dirty="0">
              <a:latin typeface="Avenir Black Oblique"/>
              <a:cs typeface="Avenir Black Oblique"/>
            </a:endParaRPr>
          </a:p>
          <a:p>
            <a:pPr marL="800100" lvl="1" indent="-342900">
              <a:buFont typeface="Arial"/>
              <a:buChar char="•"/>
            </a:pPr>
            <a:endParaRPr lang="en-US"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a:latin typeface="Avenir Black Oblique"/>
                <a:cs typeface="Avenir Black Oblique"/>
              </a:rPr>
              <a:t>Country of Origin</a:t>
            </a:r>
          </a:p>
          <a:p>
            <a:endParaRPr lang="en-US" dirty="0"/>
          </a:p>
        </p:txBody>
      </p:sp>
      <p:sp>
        <p:nvSpPr>
          <p:cNvPr id="12" name="Rectangle 11"/>
          <p:cNvSpPr/>
          <p:nvPr/>
        </p:nvSpPr>
        <p:spPr>
          <a:xfrm>
            <a:off x="3258255" y="2910069"/>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83.8% United States</a:t>
            </a:r>
          </a:p>
          <a:p>
            <a:endParaRPr lang="en-US" dirty="0"/>
          </a:p>
        </p:txBody>
      </p:sp>
      <p:sp>
        <p:nvSpPr>
          <p:cNvPr id="13" name="Rectangle 12"/>
          <p:cNvSpPr/>
          <p:nvPr/>
        </p:nvSpPr>
        <p:spPr>
          <a:xfrm>
            <a:off x="3258255" y="3728389"/>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15.8% Mexico</a:t>
            </a:r>
          </a:p>
          <a:p>
            <a:endParaRPr lang="en-US" dirty="0"/>
          </a:p>
        </p:txBody>
      </p:sp>
      <p:sp>
        <p:nvSpPr>
          <p:cNvPr id="14" name="Rectangle 13"/>
          <p:cNvSpPr/>
          <p:nvPr/>
        </p:nvSpPr>
        <p:spPr>
          <a:xfrm>
            <a:off x="3258255" y="4546163"/>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 </a:t>
            </a:r>
            <a:r>
              <a:rPr lang="en-US" sz="2400" dirty="0" smtClean="0">
                <a:latin typeface="Avenir Black Oblique"/>
                <a:cs typeface="Avenir Black Oblique"/>
              </a:rPr>
              <a:t>4</a:t>
            </a:r>
            <a:r>
              <a:rPr lang="en-US" sz="2400" dirty="0">
                <a:latin typeface="Avenir Black Oblique"/>
                <a:cs typeface="Avenir Black Oblique"/>
              </a:rPr>
              <a:t>% Other</a:t>
            </a:r>
            <a:endParaRPr lang="en-US" dirty="0"/>
          </a:p>
        </p:txBody>
      </p:sp>
    </p:spTree>
    <p:extLst>
      <p:ext uri="{BB962C8B-B14F-4D97-AF65-F5344CB8AC3E}">
        <p14:creationId xmlns:p14="http://schemas.microsoft.com/office/powerpoint/2010/main" val="18261732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Participants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164133"/>
            <a:ext cx="8094512" cy="800219"/>
          </a:xfrm>
          <a:prstGeom prst="rect">
            <a:avLst/>
          </a:prstGeom>
          <a:noFill/>
        </p:spPr>
        <p:txBody>
          <a:bodyPr wrap="square" rtlCol="0">
            <a:spAutoFit/>
          </a:bodyPr>
          <a:lstStyle/>
          <a:p>
            <a:pPr lvl="2"/>
            <a:endParaRPr lang="en-US" sz="2800" dirty="0">
              <a:latin typeface="Avenir Black Oblique"/>
              <a:cs typeface="Avenir Black Oblique"/>
            </a:endParaRPr>
          </a:p>
          <a:p>
            <a:pPr marL="800100" lvl="1" indent="-342900">
              <a:buFont typeface="Arial"/>
              <a:buChar char="•"/>
            </a:pPr>
            <a:endParaRPr lang="en-US"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a:latin typeface="Avenir Black Oblique"/>
                <a:cs typeface="Avenir Black Oblique"/>
              </a:rPr>
              <a:t>Familial ties to Mexico</a:t>
            </a:r>
          </a:p>
          <a:p>
            <a:endParaRPr lang="en-US" dirty="0"/>
          </a:p>
        </p:txBody>
      </p:sp>
      <p:sp>
        <p:nvSpPr>
          <p:cNvPr id="12" name="Rectangle 11"/>
          <p:cNvSpPr/>
          <p:nvPr/>
        </p:nvSpPr>
        <p:spPr>
          <a:xfrm>
            <a:off x="3258255" y="2910069"/>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83.3% Yes</a:t>
            </a:r>
          </a:p>
          <a:p>
            <a:endParaRPr lang="en-US" dirty="0"/>
          </a:p>
        </p:txBody>
      </p:sp>
    </p:spTree>
    <p:extLst>
      <p:ext uri="{BB962C8B-B14F-4D97-AF65-F5344CB8AC3E}">
        <p14:creationId xmlns:p14="http://schemas.microsoft.com/office/powerpoint/2010/main" val="12603636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Participants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164133"/>
            <a:ext cx="8094512" cy="800219"/>
          </a:xfrm>
          <a:prstGeom prst="rect">
            <a:avLst/>
          </a:prstGeom>
          <a:noFill/>
        </p:spPr>
        <p:txBody>
          <a:bodyPr wrap="square" rtlCol="0">
            <a:spAutoFit/>
          </a:bodyPr>
          <a:lstStyle/>
          <a:p>
            <a:pPr lvl="2"/>
            <a:endParaRPr lang="en-US" sz="2800" dirty="0">
              <a:latin typeface="Avenir Black Oblique"/>
              <a:cs typeface="Avenir Black Oblique"/>
            </a:endParaRPr>
          </a:p>
          <a:p>
            <a:pPr marL="800100" lvl="1" indent="-342900">
              <a:buFont typeface="Arial"/>
              <a:buChar char="•"/>
            </a:pPr>
            <a:endParaRPr lang="en-US" dirty="0">
              <a:latin typeface="Avenir Black Oblique"/>
              <a:cs typeface="Avenir Black Oblique"/>
            </a:endParaRPr>
          </a:p>
        </p:txBody>
      </p:sp>
      <p:sp>
        <p:nvSpPr>
          <p:cNvPr id="9" name="Rectangle 8"/>
          <p:cNvSpPr/>
          <p:nvPr/>
        </p:nvSpPr>
        <p:spPr>
          <a:xfrm>
            <a:off x="935704" y="1884311"/>
            <a:ext cx="6811027"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r>
              <a:rPr lang="en-US" sz="2800" dirty="0" smtClean="0">
                <a:latin typeface="Avenir Black Oblique"/>
                <a:cs typeface="Avenir Black Oblique"/>
              </a:rPr>
              <a:t>Year in School</a:t>
            </a:r>
            <a:endParaRPr lang="en-US" sz="2800" dirty="0">
              <a:latin typeface="Avenir Black Oblique"/>
              <a:cs typeface="Avenir Black Oblique"/>
            </a:endParaRPr>
          </a:p>
          <a:p>
            <a:endParaRPr lang="en-US" dirty="0"/>
          </a:p>
        </p:txBody>
      </p:sp>
      <p:sp>
        <p:nvSpPr>
          <p:cNvPr id="12" name="Rectangle 11"/>
          <p:cNvSpPr/>
          <p:nvPr/>
        </p:nvSpPr>
        <p:spPr>
          <a:xfrm>
            <a:off x="3258255" y="2910069"/>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22.5% Freshman</a:t>
            </a:r>
          </a:p>
          <a:p>
            <a:endParaRPr lang="en-US" dirty="0"/>
          </a:p>
        </p:txBody>
      </p:sp>
      <p:sp>
        <p:nvSpPr>
          <p:cNvPr id="10" name="Rectangle 9"/>
          <p:cNvSpPr/>
          <p:nvPr/>
        </p:nvSpPr>
        <p:spPr>
          <a:xfrm>
            <a:off x="3258255" y="3719176"/>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26.3% Sophomore</a:t>
            </a:r>
          </a:p>
          <a:p>
            <a:endParaRPr lang="en-US" dirty="0"/>
          </a:p>
        </p:txBody>
      </p:sp>
      <p:sp>
        <p:nvSpPr>
          <p:cNvPr id="11" name="Rectangle 10"/>
          <p:cNvSpPr/>
          <p:nvPr/>
        </p:nvSpPr>
        <p:spPr>
          <a:xfrm>
            <a:off x="3258255" y="4528283"/>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26.3% Junior</a:t>
            </a:r>
          </a:p>
          <a:p>
            <a:endParaRPr lang="en-US" dirty="0"/>
          </a:p>
        </p:txBody>
      </p:sp>
      <p:sp>
        <p:nvSpPr>
          <p:cNvPr id="13" name="Rectangle 12"/>
          <p:cNvSpPr/>
          <p:nvPr/>
        </p:nvSpPr>
        <p:spPr>
          <a:xfrm>
            <a:off x="3258255" y="5337390"/>
            <a:ext cx="4488476" cy="65670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normAutofit/>
          </a:bodyPr>
          <a:lstStyle/>
          <a:p>
            <a:pPr lvl="1"/>
            <a:r>
              <a:rPr lang="en-US" sz="2400" dirty="0">
                <a:latin typeface="Avenir Black Oblique"/>
                <a:cs typeface="Avenir Black Oblique"/>
              </a:rPr>
              <a:t>25% Senior</a:t>
            </a:r>
          </a:p>
          <a:p>
            <a:endParaRPr lang="en-US" dirty="0"/>
          </a:p>
        </p:txBody>
      </p:sp>
    </p:spTree>
    <p:extLst>
      <p:ext uri="{BB962C8B-B14F-4D97-AF65-F5344CB8AC3E}">
        <p14:creationId xmlns:p14="http://schemas.microsoft.com/office/powerpoint/2010/main" val="6329478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Results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Tree>
    <p:extLst>
      <p:ext uri="{BB962C8B-B14F-4D97-AF65-F5344CB8AC3E}">
        <p14:creationId xmlns:p14="http://schemas.microsoft.com/office/powerpoint/2010/main" val="32075657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pic>
        <p:nvPicPr>
          <p:cNvPr id="4" name="Picture 3"/>
          <p:cNvPicPr>
            <a:picLocks noChangeAspect="1"/>
          </p:cNvPicPr>
          <p:nvPr/>
        </p:nvPicPr>
        <p:blipFill>
          <a:blip r:embed="rId4"/>
          <a:stretch>
            <a:fillRect/>
          </a:stretch>
        </p:blipFill>
        <p:spPr>
          <a:xfrm>
            <a:off x="3627509" y="1505858"/>
            <a:ext cx="2269528" cy="3361871"/>
          </a:xfrm>
          <a:prstGeom prst="rect">
            <a:avLst/>
          </a:prstGeom>
          <a:effectLst>
            <a:softEdge rad="63500"/>
          </a:effectLst>
        </p:spPr>
      </p:pic>
      <p:pic>
        <p:nvPicPr>
          <p:cNvPr id="7" name="Picture 6"/>
          <p:cNvPicPr>
            <a:picLocks noChangeAspect="1"/>
          </p:cNvPicPr>
          <p:nvPr/>
        </p:nvPicPr>
        <p:blipFill>
          <a:blip r:embed="rId5"/>
          <a:stretch>
            <a:fillRect/>
          </a:stretch>
        </p:blipFill>
        <p:spPr>
          <a:xfrm>
            <a:off x="6513286" y="1675644"/>
            <a:ext cx="2471638" cy="3477915"/>
          </a:xfrm>
          <a:prstGeom prst="rect">
            <a:avLst/>
          </a:prstGeom>
          <a:effectLst>
            <a:softEdge rad="63500"/>
          </a:effectLst>
        </p:spPr>
      </p:pic>
      <p:pic>
        <p:nvPicPr>
          <p:cNvPr id="8" name="Picture 7"/>
          <p:cNvPicPr>
            <a:picLocks noChangeAspect="1"/>
          </p:cNvPicPr>
          <p:nvPr/>
        </p:nvPicPr>
        <p:blipFill>
          <a:blip r:embed="rId6"/>
          <a:stretch>
            <a:fillRect/>
          </a:stretch>
        </p:blipFill>
        <p:spPr>
          <a:xfrm>
            <a:off x="4493140" y="4164287"/>
            <a:ext cx="4793083" cy="2693713"/>
          </a:xfrm>
          <a:prstGeom prst="rect">
            <a:avLst/>
          </a:prstGeom>
        </p:spPr>
      </p:pic>
      <p:pic>
        <p:nvPicPr>
          <p:cNvPr id="9" name="Picture 8"/>
          <p:cNvPicPr>
            <a:picLocks noChangeAspect="1"/>
          </p:cNvPicPr>
          <p:nvPr/>
        </p:nvPicPr>
        <p:blipFill>
          <a:blip r:embed="rId7"/>
          <a:stretch>
            <a:fillRect/>
          </a:stretch>
        </p:blipFill>
        <p:spPr>
          <a:xfrm>
            <a:off x="670666" y="1675644"/>
            <a:ext cx="1945558" cy="2861115"/>
          </a:xfrm>
          <a:prstGeom prst="rect">
            <a:avLst/>
          </a:prstGeom>
          <a:effectLst>
            <a:softEdge rad="63500"/>
          </a:effectLst>
        </p:spPr>
      </p:pic>
      <p:pic>
        <p:nvPicPr>
          <p:cNvPr id="10" name="Picture 9"/>
          <p:cNvPicPr>
            <a:picLocks noChangeAspect="1"/>
          </p:cNvPicPr>
          <p:nvPr/>
        </p:nvPicPr>
        <p:blipFill>
          <a:blip r:embed="rId8"/>
          <a:stretch>
            <a:fillRect/>
          </a:stretch>
        </p:blipFill>
        <p:spPr>
          <a:xfrm>
            <a:off x="1612513" y="3414602"/>
            <a:ext cx="2259429" cy="3347302"/>
          </a:xfrm>
          <a:prstGeom prst="rect">
            <a:avLst/>
          </a:prstGeom>
          <a:effectLst>
            <a:softEdge rad="63500"/>
          </a:effectLst>
        </p:spPr>
      </p:pic>
    </p:spTree>
    <p:extLst>
      <p:ext uri="{BB962C8B-B14F-4D97-AF65-F5344CB8AC3E}">
        <p14:creationId xmlns:p14="http://schemas.microsoft.com/office/powerpoint/2010/main" val="10669675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smtClean="0">
                <a:latin typeface="Avenir Black Oblique"/>
                <a:cs typeface="Avenir Black Oblique"/>
              </a:rPr>
              <a:t>Results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7" name="TextBox 6"/>
          <p:cNvSpPr txBox="1"/>
          <p:nvPr/>
        </p:nvSpPr>
        <p:spPr>
          <a:xfrm>
            <a:off x="753480" y="1937136"/>
            <a:ext cx="8094512" cy="2092881"/>
          </a:xfrm>
          <a:prstGeom prst="rect">
            <a:avLst/>
          </a:prstGeom>
          <a:noFill/>
        </p:spPr>
        <p:txBody>
          <a:bodyPr wrap="square" rtlCol="0">
            <a:spAutoFit/>
          </a:bodyPr>
          <a:lstStyle/>
          <a:p>
            <a:pPr lvl="2"/>
            <a:endParaRPr lang="en-US" sz="2800" dirty="0">
              <a:latin typeface="Avenir Black Oblique"/>
              <a:cs typeface="Avenir Black Oblique"/>
            </a:endParaRPr>
          </a:p>
          <a:p>
            <a:pPr marL="342900" indent="-342900">
              <a:buFont typeface="Arial"/>
              <a:buChar char="•"/>
            </a:pPr>
            <a:r>
              <a:rPr lang="en-US" sz="2800" dirty="0" smtClean="0">
                <a:latin typeface="Avenir Black Oblique"/>
                <a:cs typeface="Avenir Black Oblique"/>
              </a:rPr>
              <a:t>Hypothesis 1:  Psychological </a:t>
            </a:r>
            <a:r>
              <a:rPr lang="en-US" sz="2800" dirty="0">
                <a:latin typeface="Avenir Black Oblique"/>
                <a:cs typeface="Avenir Black Oblique"/>
              </a:rPr>
              <a:t>inflexibility is positively correlated with </a:t>
            </a:r>
            <a:r>
              <a:rPr lang="en-US" sz="2800" dirty="0" err="1">
                <a:latin typeface="Avenir Black Oblique"/>
                <a:cs typeface="Avenir Black Oblique"/>
              </a:rPr>
              <a:t>homophophia</a:t>
            </a:r>
            <a:r>
              <a:rPr lang="en-US" sz="2800" dirty="0">
                <a:latin typeface="Avenir Black Oblique"/>
                <a:cs typeface="Avenir Black Oblique"/>
              </a:rPr>
              <a:t> and </a:t>
            </a:r>
            <a:r>
              <a:rPr lang="en-US" sz="2800" dirty="0" err="1">
                <a:latin typeface="Avenir Black Oblique"/>
                <a:cs typeface="Avenir Black Oblique"/>
              </a:rPr>
              <a:t>transphobia</a:t>
            </a:r>
            <a:r>
              <a:rPr lang="en-US" sz="2800" dirty="0">
                <a:latin typeface="Avenir Black Oblique"/>
                <a:cs typeface="Avenir Black Oblique"/>
              </a:rPr>
              <a:t>.</a:t>
            </a:r>
          </a:p>
          <a:p>
            <a:endParaRPr lang="en-US" dirty="0">
              <a:latin typeface="Avenir Black Oblique"/>
              <a:cs typeface="Avenir Black Oblique"/>
            </a:endParaRPr>
          </a:p>
        </p:txBody>
      </p:sp>
    </p:spTree>
    <p:extLst>
      <p:ext uri="{BB962C8B-B14F-4D97-AF65-F5344CB8AC3E}">
        <p14:creationId xmlns:p14="http://schemas.microsoft.com/office/powerpoint/2010/main" val="6584613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12 at 9.50.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577"/>
            <a:ext cx="9144000" cy="4815427"/>
          </a:xfrm>
          <a:prstGeom prst="rect">
            <a:avLst/>
          </a:prstGeom>
        </p:spPr>
      </p:pic>
    </p:spTree>
    <p:extLst>
      <p:ext uri="{BB962C8B-B14F-4D97-AF65-F5344CB8AC3E}">
        <p14:creationId xmlns:p14="http://schemas.microsoft.com/office/powerpoint/2010/main" val="5243514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12 at 9.50.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577"/>
            <a:ext cx="9144000" cy="4815427"/>
          </a:xfrm>
          <a:prstGeom prst="rect">
            <a:avLst/>
          </a:prstGeom>
        </p:spPr>
      </p:pic>
      <p:sp>
        <p:nvSpPr>
          <p:cNvPr id="7" name="Frame 6"/>
          <p:cNvSpPr/>
          <p:nvPr/>
        </p:nvSpPr>
        <p:spPr>
          <a:xfrm>
            <a:off x="0" y="1137197"/>
            <a:ext cx="9144000" cy="617516"/>
          </a:xfrm>
          <a:prstGeom prst="frame">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3272793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12 at 9.50.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577"/>
            <a:ext cx="9144000" cy="4815427"/>
          </a:xfrm>
          <a:prstGeom prst="rect">
            <a:avLst/>
          </a:prstGeom>
        </p:spPr>
      </p:pic>
      <p:sp>
        <p:nvSpPr>
          <p:cNvPr id="7" name="Frame 6"/>
          <p:cNvSpPr/>
          <p:nvPr/>
        </p:nvSpPr>
        <p:spPr>
          <a:xfrm>
            <a:off x="0" y="1470616"/>
            <a:ext cx="9144000" cy="635039"/>
          </a:xfrm>
          <a:prstGeom prst="frame">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659030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12 at 9.50.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577"/>
            <a:ext cx="9144000" cy="4815427"/>
          </a:xfrm>
          <a:prstGeom prst="rect">
            <a:avLst/>
          </a:prstGeom>
        </p:spPr>
      </p:pic>
      <p:sp>
        <p:nvSpPr>
          <p:cNvPr id="7" name="Frame 6"/>
          <p:cNvSpPr/>
          <p:nvPr/>
        </p:nvSpPr>
        <p:spPr>
          <a:xfrm>
            <a:off x="0" y="1858741"/>
            <a:ext cx="9144000" cy="635039"/>
          </a:xfrm>
          <a:prstGeom prst="frame">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691352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12 at 9.50.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577"/>
            <a:ext cx="9144000" cy="4815427"/>
          </a:xfrm>
          <a:prstGeom prst="rect">
            <a:avLst/>
          </a:prstGeom>
        </p:spPr>
      </p:pic>
      <p:sp>
        <p:nvSpPr>
          <p:cNvPr id="7" name="Frame 6"/>
          <p:cNvSpPr/>
          <p:nvPr/>
        </p:nvSpPr>
        <p:spPr>
          <a:xfrm>
            <a:off x="1938244" y="835577"/>
            <a:ext cx="718487" cy="4815427"/>
          </a:xfrm>
          <a:prstGeom prst="frame">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990642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12 at 9.50.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577"/>
            <a:ext cx="9144000" cy="4815427"/>
          </a:xfrm>
          <a:prstGeom prst="rect">
            <a:avLst/>
          </a:prstGeom>
        </p:spPr>
      </p:pic>
      <p:sp>
        <p:nvSpPr>
          <p:cNvPr id="9" name="Donut 8"/>
          <p:cNvSpPr/>
          <p:nvPr/>
        </p:nvSpPr>
        <p:spPr>
          <a:xfrm>
            <a:off x="7569177" y="1343231"/>
            <a:ext cx="935705" cy="946251"/>
          </a:xfrm>
          <a:prstGeom prst="donut">
            <a:avLst>
              <a:gd name="adj" fmla="val 12481"/>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076677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smtClean="0">
                <a:latin typeface="Avenir Black Oblique"/>
                <a:cs typeface="Avenir Black Oblique"/>
              </a:rPr>
              <a:t>Results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7" name="TextBox 6"/>
          <p:cNvSpPr txBox="1"/>
          <p:nvPr/>
        </p:nvSpPr>
        <p:spPr>
          <a:xfrm>
            <a:off x="753480" y="1554589"/>
            <a:ext cx="8094512" cy="5539979"/>
          </a:xfrm>
          <a:prstGeom prst="rect">
            <a:avLst/>
          </a:prstGeom>
          <a:noFill/>
        </p:spPr>
        <p:txBody>
          <a:bodyPr wrap="square" rtlCol="0">
            <a:spAutoFit/>
          </a:bodyPr>
          <a:lstStyle/>
          <a:p>
            <a:pPr lvl="2"/>
            <a:endParaRPr lang="en-US" sz="2800" dirty="0">
              <a:latin typeface="Avenir Black Oblique"/>
              <a:cs typeface="Avenir Black Oblique"/>
            </a:endParaRPr>
          </a:p>
          <a:p>
            <a:pPr marL="342900" indent="-342900">
              <a:buFont typeface="Arial"/>
              <a:buChar char="•"/>
            </a:pPr>
            <a:r>
              <a:rPr lang="en-US" sz="2800" dirty="0" smtClean="0">
                <a:latin typeface="Avenir Black Oblique"/>
                <a:cs typeface="Avenir Black Oblique"/>
              </a:rPr>
              <a:t>Hypothesis 2: Psychological </a:t>
            </a:r>
            <a:r>
              <a:rPr lang="en-US" sz="2800" dirty="0">
                <a:latin typeface="Avenir Black Oblique"/>
                <a:cs typeface="Avenir Black Oblique"/>
              </a:rPr>
              <a:t>inflexibility aids in the prediction of willingness to engage in behaviors that would benefit the </a:t>
            </a:r>
            <a:r>
              <a:rPr lang="en-US" sz="2800" dirty="0" smtClean="0">
                <a:latin typeface="Avenir Black Oblique"/>
                <a:cs typeface="Avenir Black Oblique"/>
              </a:rPr>
              <a:t>LGBT </a:t>
            </a:r>
            <a:r>
              <a:rPr lang="en-US" sz="2800" dirty="0">
                <a:latin typeface="Avenir Black Oblique"/>
                <a:cs typeface="Avenir Black Oblique"/>
              </a:rPr>
              <a:t>community</a:t>
            </a:r>
            <a:r>
              <a:rPr lang="en-US" sz="2800" dirty="0" smtClean="0">
                <a:latin typeface="Avenir Black Oblique"/>
                <a:cs typeface="Avenir Black Oblique"/>
              </a:rPr>
              <a:t>.</a:t>
            </a:r>
          </a:p>
          <a:p>
            <a:pPr marL="342900" indent="-342900">
              <a:buFont typeface="Arial"/>
              <a:buChar char="•"/>
            </a:pPr>
            <a:endParaRPr lang="en-US" sz="2800" dirty="0" smtClean="0">
              <a:latin typeface="Avenir Black Oblique"/>
              <a:cs typeface="Avenir Black Oblique"/>
            </a:endParaRPr>
          </a:p>
          <a:p>
            <a:pPr marL="342900" indent="-342900">
              <a:buFont typeface="Arial"/>
              <a:buChar char="•"/>
            </a:pPr>
            <a:r>
              <a:rPr lang="en-US" sz="2800" dirty="0" smtClean="0">
                <a:latin typeface="Avenir Black Oblique"/>
                <a:cs typeface="Avenir Black Oblique"/>
              </a:rPr>
              <a:t>Hypothesis 3: </a:t>
            </a:r>
            <a:r>
              <a:rPr lang="en-US" sz="2800" dirty="0">
                <a:latin typeface="Avenir Black Oblique"/>
                <a:cs typeface="Avenir Black Oblique"/>
              </a:rPr>
              <a:t>Psychological inflexibility moderates the relationship between negative thoughts towards </a:t>
            </a:r>
            <a:r>
              <a:rPr lang="en-US" sz="2800" dirty="0" smtClean="0">
                <a:latin typeface="Avenir Black Oblique"/>
                <a:cs typeface="Avenir Black Oblique"/>
              </a:rPr>
              <a:t>homosexuality </a:t>
            </a:r>
            <a:r>
              <a:rPr lang="en-US" sz="2800" dirty="0">
                <a:latin typeface="Avenir Black Oblique"/>
                <a:cs typeface="Avenir Black Oblique"/>
              </a:rPr>
              <a:t>and willingness to engage in behaviors that would benefit the LGBT community.</a:t>
            </a:r>
          </a:p>
          <a:p>
            <a:pPr marL="342900" indent="-342900">
              <a:buFont typeface="Arial"/>
              <a:buChar char="•"/>
            </a:pPr>
            <a:endParaRPr lang="en-US" sz="2800" dirty="0">
              <a:latin typeface="Avenir Black Oblique"/>
              <a:cs typeface="Avenir Black Oblique"/>
            </a:endParaRPr>
          </a:p>
          <a:p>
            <a:endParaRPr lang="en-US" dirty="0">
              <a:latin typeface="Avenir Black Oblique"/>
              <a:cs typeface="Avenir Black Oblique"/>
            </a:endParaRPr>
          </a:p>
        </p:txBody>
      </p:sp>
    </p:spTree>
    <p:extLst>
      <p:ext uri="{BB962C8B-B14F-4D97-AF65-F5344CB8AC3E}">
        <p14:creationId xmlns:p14="http://schemas.microsoft.com/office/powerpoint/2010/main" val="6142956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Willingness Items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7" name="TextBox 6"/>
          <p:cNvSpPr txBox="1"/>
          <p:nvPr/>
        </p:nvSpPr>
        <p:spPr>
          <a:xfrm>
            <a:off x="577774" y="1199208"/>
            <a:ext cx="8094512" cy="2677656"/>
          </a:xfrm>
          <a:prstGeom prst="rect">
            <a:avLst/>
          </a:prstGeom>
          <a:noFill/>
        </p:spPr>
        <p:txBody>
          <a:bodyPr wrap="square" rtlCol="0">
            <a:spAutoFit/>
          </a:bodyPr>
          <a:lstStyle/>
          <a:p>
            <a:pPr lvl="2"/>
            <a:endParaRPr lang="en-US" sz="2800" dirty="0">
              <a:latin typeface="Avenir Black Oblique"/>
              <a:cs typeface="Avenir Black Oblique"/>
            </a:endParaRPr>
          </a:p>
          <a:p>
            <a:r>
              <a:rPr lang="en-US" sz="2800" dirty="0">
                <a:latin typeface="Avenir Black Oblique"/>
                <a:cs typeface="Avenir Black Oblique"/>
              </a:rPr>
              <a:t>Would you be willing to allow us to add your name to a petition to the university to allocate tuition dollars ($5 dollars per student per semester) to help fund an LGBTQ resource center on campus? </a:t>
            </a:r>
            <a:endParaRPr lang="en-US" dirty="0">
              <a:latin typeface="Avenir Black Oblique"/>
              <a:cs typeface="Avenir Black Oblique"/>
            </a:endParaRPr>
          </a:p>
        </p:txBody>
      </p:sp>
      <p:sp>
        <p:nvSpPr>
          <p:cNvPr id="9" name="Rectangle 8"/>
          <p:cNvSpPr/>
          <p:nvPr/>
        </p:nvSpPr>
        <p:spPr>
          <a:xfrm>
            <a:off x="4127123" y="5654811"/>
            <a:ext cx="3575726"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r>
              <a:rPr lang="en-US" sz="4000" dirty="0" smtClean="0"/>
              <a:t>No – 53.7%</a:t>
            </a:r>
            <a:endParaRPr lang="en-US" sz="4000" dirty="0"/>
          </a:p>
        </p:txBody>
      </p:sp>
    </p:spTree>
    <p:extLst>
      <p:ext uri="{BB962C8B-B14F-4D97-AF65-F5344CB8AC3E}">
        <p14:creationId xmlns:p14="http://schemas.microsoft.com/office/powerpoint/2010/main" val="595784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25 at 12.38.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3675"/>
            <a:ext cx="9144000" cy="3586655"/>
          </a:xfrm>
          <a:prstGeom prst="rect">
            <a:avLst/>
          </a:prstGeom>
        </p:spPr>
      </p:pic>
    </p:spTree>
    <p:extLst>
      <p:ext uri="{BB962C8B-B14F-4D97-AF65-F5344CB8AC3E}">
        <p14:creationId xmlns:p14="http://schemas.microsoft.com/office/powerpoint/2010/main" val="3305504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pic>
        <p:nvPicPr>
          <p:cNvPr id="2" name="Picture 1"/>
          <p:cNvPicPr>
            <a:picLocks noChangeAspect="1"/>
          </p:cNvPicPr>
          <p:nvPr/>
        </p:nvPicPr>
        <p:blipFill>
          <a:blip r:embed="rId4"/>
          <a:stretch>
            <a:fillRect/>
          </a:stretch>
        </p:blipFill>
        <p:spPr>
          <a:xfrm>
            <a:off x="6119586" y="1585791"/>
            <a:ext cx="2552700" cy="3187700"/>
          </a:xfrm>
          <a:prstGeom prst="rect">
            <a:avLst/>
          </a:prstGeom>
          <a:effectLst>
            <a:softEdge rad="63500"/>
          </a:effectLst>
        </p:spPr>
      </p:pic>
      <p:pic>
        <p:nvPicPr>
          <p:cNvPr id="3" name="Picture 2"/>
          <p:cNvPicPr>
            <a:picLocks noChangeAspect="1"/>
          </p:cNvPicPr>
          <p:nvPr/>
        </p:nvPicPr>
        <p:blipFill>
          <a:blip r:embed="rId5"/>
          <a:stretch>
            <a:fillRect/>
          </a:stretch>
        </p:blipFill>
        <p:spPr>
          <a:xfrm>
            <a:off x="3529588" y="1696400"/>
            <a:ext cx="2041676" cy="3077091"/>
          </a:xfrm>
          <a:prstGeom prst="rect">
            <a:avLst/>
          </a:prstGeom>
          <a:effectLst>
            <a:softEdge rad="63500"/>
          </a:effectLst>
        </p:spPr>
      </p:pic>
      <p:pic>
        <p:nvPicPr>
          <p:cNvPr id="11" name="Picture 10"/>
          <p:cNvPicPr>
            <a:picLocks noChangeAspect="1"/>
          </p:cNvPicPr>
          <p:nvPr/>
        </p:nvPicPr>
        <p:blipFill>
          <a:blip r:embed="rId6"/>
          <a:stretch>
            <a:fillRect/>
          </a:stretch>
        </p:blipFill>
        <p:spPr>
          <a:xfrm>
            <a:off x="719889" y="1656610"/>
            <a:ext cx="2294025" cy="3116881"/>
          </a:xfrm>
          <a:prstGeom prst="rect">
            <a:avLst/>
          </a:prstGeom>
          <a:effectLst>
            <a:softEdge rad="63500"/>
          </a:effectLst>
        </p:spPr>
      </p:pic>
      <p:pic>
        <p:nvPicPr>
          <p:cNvPr id="12" name="Picture 11"/>
          <p:cNvPicPr>
            <a:picLocks noChangeAspect="1"/>
          </p:cNvPicPr>
          <p:nvPr/>
        </p:nvPicPr>
        <p:blipFill>
          <a:blip r:embed="rId7"/>
          <a:stretch>
            <a:fillRect/>
          </a:stretch>
        </p:blipFill>
        <p:spPr>
          <a:xfrm>
            <a:off x="543812" y="4240176"/>
            <a:ext cx="1767238" cy="2617824"/>
          </a:xfrm>
          <a:prstGeom prst="rect">
            <a:avLst/>
          </a:prstGeom>
          <a:effectLst>
            <a:softEdge rad="63500"/>
          </a:effectLst>
        </p:spPr>
      </p:pic>
      <p:pic>
        <p:nvPicPr>
          <p:cNvPr id="13" name="Picture 12"/>
          <p:cNvPicPr>
            <a:picLocks noChangeAspect="1"/>
          </p:cNvPicPr>
          <p:nvPr/>
        </p:nvPicPr>
        <p:blipFill>
          <a:blip r:embed="rId8"/>
          <a:stretch>
            <a:fillRect/>
          </a:stretch>
        </p:blipFill>
        <p:spPr>
          <a:xfrm>
            <a:off x="2652542" y="4240176"/>
            <a:ext cx="3909800" cy="2612115"/>
          </a:xfrm>
          <a:prstGeom prst="rect">
            <a:avLst/>
          </a:prstGeom>
          <a:effectLst>
            <a:softEdge rad="63500"/>
          </a:effectLst>
        </p:spPr>
      </p:pic>
      <p:pic>
        <p:nvPicPr>
          <p:cNvPr id="14" name="Picture 13"/>
          <p:cNvPicPr>
            <a:picLocks noChangeAspect="1"/>
          </p:cNvPicPr>
          <p:nvPr/>
        </p:nvPicPr>
        <p:blipFill>
          <a:blip r:embed="rId9"/>
          <a:stretch>
            <a:fillRect/>
          </a:stretch>
        </p:blipFill>
        <p:spPr>
          <a:xfrm>
            <a:off x="6836235" y="3981891"/>
            <a:ext cx="2155410" cy="2870400"/>
          </a:xfrm>
          <a:prstGeom prst="rect">
            <a:avLst/>
          </a:prstGeom>
          <a:effectLst>
            <a:softEdge rad="63500"/>
          </a:effectLst>
        </p:spPr>
      </p:pic>
    </p:spTree>
    <p:extLst>
      <p:ext uri="{BB962C8B-B14F-4D97-AF65-F5344CB8AC3E}">
        <p14:creationId xmlns:p14="http://schemas.microsoft.com/office/powerpoint/2010/main" val="334995757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Willingness Items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7" name="TextBox 6"/>
          <p:cNvSpPr txBox="1"/>
          <p:nvPr/>
        </p:nvSpPr>
        <p:spPr>
          <a:xfrm>
            <a:off x="577774" y="1199208"/>
            <a:ext cx="8094512" cy="2677656"/>
          </a:xfrm>
          <a:prstGeom prst="rect">
            <a:avLst/>
          </a:prstGeom>
          <a:noFill/>
        </p:spPr>
        <p:txBody>
          <a:bodyPr wrap="square" rtlCol="0">
            <a:spAutoFit/>
          </a:bodyPr>
          <a:lstStyle/>
          <a:p>
            <a:pPr lvl="2"/>
            <a:endParaRPr lang="en-US" sz="2800" dirty="0">
              <a:latin typeface="Avenir Black Oblique"/>
              <a:cs typeface="Avenir Black Oblique"/>
            </a:endParaRPr>
          </a:p>
          <a:p>
            <a:r>
              <a:rPr lang="en-US" sz="2800" dirty="0">
                <a:latin typeface="Avenir Black Oblique"/>
                <a:cs typeface="Avenir Black Oblique"/>
              </a:rPr>
              <a:t>At no cost to you, would you be willing to have us publish your name in the Monitor (RGV's newspaper) in October, indicating that you support LGBT students, faculty, and staff on campus. </a:t>
            </a:r>
            <a:endParaRPr lang="en-US" dirty="0">
              <a:latin typeface="Avenir Black Oblique"/>
              <a:cs typeface="Avenir Black Oblique"/>
            </a:endParaRPr>
          </a:p>
        </p:txBody>
      </p:sp>
      <p:sp>
        <p:nvSpPr>
          <p:cNvPr id="9" name="Rectangle 8"/>
          <p:cNvSpPr/>
          <p:nvPr/>
        </p:nvSpPr>
        <p:spPr>
          <a:xfrm>
            <a:off x="4127123" y="5654811"/>
            <a:ext cx="3575726"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r>
              <a:rPr lang="en-US" sz="4000" dirty="0" smtClean="0"/>
              <a:t>No – 45%</a:t>
            </a:r>
            <a:endParaRPr lang="en-US" sz="4000" dirty="0"/>
          </a:p>
        </p:txBody>
      </p:sp>
    </p:spTree>
    <p:extLst>
      <p:ext uri="{BB962C8B-B14F-4D97-AF65-F5344CB8AC3E}">
        <p14:creationId xmlns:p14="http://schemas.microsoft.com/office/powerpoint/2010/main" val="1074002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25 at 1.00.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9684"/>
            <a:ext cx="9144000" cy="3420350"/>
          </a:xfrm>
          <a:prstGeom prst="rect">
            <a:avLst/>
          </a:prstGeom>
        </p:spPr>
      </p:pic>
    </p:spTree>
    <p:extLst>
      <p:ext uri="{BB962C8B-B14F-4D97-AF65-F5344CB8AC3E}">
        <p14:creationId xmlns:p14="http://schemas.microsoft.com/office/powerpoint/2010/main" val="168444108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Willingness Items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sp>
        <p:nvSpPr>
          <p:cNvPr id="7" name="TextBox 6"/>
          <p:cNvSpPr txBox="1"/>
          <p:nvPr/>
        </p:nvSpPr>
        <p:spPr>
          <a:xfrm>
            <a:off x="577774" y="1199208"/>
            <a:ext cx="8094512" cy="3385542"/>
          </a:xfrm>
          <a:prstGeom prst="rect">
            <a:avLst/>
          </a:prstGeom>
          <a:noFill/>
        </p:spPr>
        <p:txBody>
          <a:bodyPr wrap="square" rtlCol="0">
            <a:spAutoFit/>
          </a:bodyPr>
          <a:lstStyle/>
          <a:p>
            <a:pPr lvl="2"/>
            <a:endParaRPr lang="en-US" sz="2800" dirty="0">
              <a:latin typeface="Avenir Black Oblique"/>
              <a:cs typeface="Avenir Black Oblique"/>
            </a:endParaRPr>
          </a:p>
          <a:p>
            <a:r>
              <a:rPr lang="en-US" sz="2800" dirty="0">
                <a:latin typeface="Avenir Black Oblique"/>
                <a:cs typeface="Avenir Black Oblique"/>
              </a:rPr>
              <a:t>Would you be willing to allow us to add your name to a petition to create some gender neutral bathrooms (restrooms available to people of all genders) on campus to provide a safe, comfortable place for transgender individuals to relieve themselves? </a:t>
            </a:r>
          </a:p>
          <a:p>
            <a:endParaRPr lang="en-US" dirty="0">
              <a:latin typeface="Avenir Black Oblique"/>
              <a:cs typeface="Avenir Black Oblique"/>
            </a:endParaRPr>
          </a:p>
        </p:txBody>
      </p:sp>
      <p:sp>
        <p:nvSpPr>
          <p:cNvPr id="9" name="Rectangle 8"/>
          <p:cNvSpPr/>
          <p:nvPr/>
        </p:nvSpPr>
        <p:spPr>
          <a:xfrm>
            <a:off x="4127123" y="5654811"/>
            <a:ext cx="3575726" cy="822960"/>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r>
              <a:rPr lang="en-US" sz="4000" dirty="0" smtClean="0"/>
              <a:t>No – 39.2%</a:t>
            </a:r>
            <a:endParaRPr lang="en-US" sz="4000" dirty="0"/>
          </a:p>
        </p:txBody>
      </p:sp>
    </p:spTree>
    <p:extLst>
      <p:ext uri="{BB962C8B-B14F-4D97-AF65-F5344CB8AC3E}">
        <p14:creationId xmlns:p14="http://schemas.microsoft.com/office/powerpoint/2010/main" val="4186756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2" name="TextBox 1"/>
          <p:cNvSpPr txBox="1"/>
          <p:nvPr/>
        </p:nvSpPr>
        <p:spPr>
          <a:xfrm>
            <a:off x="753480" y="1937136"/>
            <a:ext cx="8094512" cy="523220"/>
          </a:xfrm>
          <a:prstGeom prst="rect">
            <a:avLst/>
          </a:prstGeom>
          <a:noFill/>
        </p:spPr>
        <p:txBody>
          <a:bodyPr wrap="square" rtlCol="0">
            <a:spAutoFit/>
          </a:bodyPr>
          <a:lstStyle/>
          <a:p>
            <a:pPr lvl="2"/>
            <a:endParaRPr lang="en-US" sz="2800" dirty="0">
              <a:latin typeface="Avenir Black Oblique"/>
              <a:cs typeface="Avenir Black Oblique"/>
            </a:endParaRPr>
          </a:p>
        </p:txBody>
      </p:sp>
      <p:pic>
        <p:nvPicPr>
          <p:cNvPr id="3" name="Picture 2" descr="Screen Shot 2016-05-25 at 2.05.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0798"/>
            <a:ext cx="9144000" cy="3378664"/>
          </a:xfrm>
          <a:prstGeom prst="rect">
            <a:avLst/>
          </a:prstGeom>
        </p:spPr>
      </p:pic>
    </p:spTree>
    <p:extLst>
      <p:ext uri="{BB962C8B-B14F-4D97-AF65-F5344CB8AC3E}">
        <p14:creationId xmlns:p14="http://schemas.microsoft.com/office/powerpoint/2010/main" val="230454518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Discussion</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937136"/>
            <a:ext cx="8094512" cy="800219"/>
          </a:xfrm>
          <a:prstGeom prst="rect">
            <a:avLst/>
          </a:prstGeom>
          <a:noFill/>
        </p:spPr>
        <p:txBody>
          <a:bodyPr wrap="square" rtlCol="0">
            <a:spAutoFit/>
          </a:bodyPr>
          <a:lstStyle/>
          <a:p>
            <a:endParaRPr lang="en-US" sz="2800" dirty="0">
              <a:latin typeface="Avenir Black Oblique"/>
              <a:cs typeface="Avenir Black Oblique"/>
            </a:endParaRPr>
          </a:p>
          <a:p>
            <a:endParaRPr lang="en-US" dirty="0">
              <a:latin typeface="Avenir Black Oblique"/>
              <a:cs typeface="Avenir Black Oblique"/>
            </a:endParaRPr>
          </a:p>
        </p:txBody>
      </p:sp>
      <p:sp>
        <p:nvSpPr>
          <p:cNvPr id="9" name="Rectangle 8"/>
          <p:cNvSpPr/>
          <p:nvPr/>
        </p:nvSpPr>
        <p:spPr>
          <a:xfrm>
            <a:off x="985831" y="1876599"/>
            <a:ext cx="7234997" cy="1146788"/>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r>
              <a:rPr lang="en-US" sz="3600" dirty="0" smtClean="0">
                <a:latin typeface="Avenir Black Oblique"/>
                <a:cs typeface="Avenir Black Oblique"/>
              </a:rPr>
              <a:t>Related to Attitudes</a:t>
            </a:r>
            <a:endParaRPr lang="en-US" sz="3600" dirty="0">
              <a:latin typeface="Avenir Black Oblique"/>
              <a:cs typeface="Avenir Black Oblique"/>
            </a:endParaRPr>
          </a:p>
          <a:p>
            <a:endParaRPr lang="en-US" dirty="0"/>
          </a:p>
        </p:txBody>
      </p:sp>
      <p:sp>
        <p:nvSpPr>
          <p:cNvPr id="13" name="Rectangle 12"/>
          <p:cNvSpPr/>
          <p:nvPr/>
        </p:nvSpPr>
        <p:spPr>
          <a:xfrm>
            <a:off x="985831" y="3334248"/>
            <a:ext cx="7234997" cy="1146788"/>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r>
              <a:rPr lang="en-US" sz="3600" dirty="0" smtClean="0">
                <a:latin typeface="Avenir Black Oblique"/>
                <a:cs typeface="Avenir Black Oblique"/>
              </a:rPr>
              <a:t>Prediction</a:t>
            </a:r>
            <a:endParaRPr lang="en-US" sz="3600" dirty="0">
              <a:latin typeface="Avenir Black Oblique"/>
              <a:cs typeface="Avenir Black Oblique"/>
            </a:endParaRPr>
          </a:p>
          <a:p>
            <a:endParaRPr lang="en-US" dirty="0"/>
          </a:p>
        </p:txBody>
      </p:sp>
    </p:spTree>
    <p:extLst>
      <p:ext uri="{BB962C8B-B14F-4D97-AF65-F5344CB8AC3E}">
        <p14:creationId xmlns:p14="http://schemas.microsoft.com/office/powerpoint/2010/main" val="19288984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Discussion</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937136"/>
            <a:ext cx="8094512" cy="800219"/>
          </a:xfrm>
          <a:prstGeom prst="rect">
            <a:avLst/>
          </a:prstGeom>
          <a:noFill/>
        </p:spPr>
        <p:txBody>
          <a:bodyPr wrap="square" rtlCol="0">
            <a:spAutoFit/>
          </a:bodyPr>
          <a:lstStyle/>
          <a:p>
            <a:endParaRPr lang="en-US" sz="2800" dirty="0">
              <a:latin typeface="Avenir Black Oblique"/>
              <a:cs typeface="Avenir Black Oblique"/>
            </a:endParaRPr>
          </a:p>
          <a:p>
            <a:endParaRPr lang="en-US" dirty="0">
              <a:latin typeface="Avenir Black Oblique"/>
              <a:cs typeface="Avenir Black Oblique"/>
            </a:endParaRPr>
          </a:p>
        </p:txBody>
      </p:sp>
      <p:sp>
        <p:nvSpPr>
          <p:cNvPr id="9" name="Rectangle 8"/>
          <p:cNvSpPr/>
          <p:nvPr/>
        </p:nvSpPr>
        <p:spPr>
          <a:xfrm>
            <a:off x="985831" y="1876599"/>
            <a:ext cx="7234997" cy="1146788"/>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r>
              <a:rPr lang="en-US" sz="3600" dirty="0">
                <a:latin typeface="Avenir Black Oblique"/>
                <a:cs typeface="Avenir Black Oblique"/>
              </a:rPr>
              <a:t>Problems with the AAQ-S</a:t>
            </a:r>
          </a:p>
          <a:p>
            <a:endParaRPr lang="en-US" dirty="0"/>
          </a:p>
        </p:txBody>
      </p:sp>
      <p:sp>
        <p:nvSpPr>
          <p:cNvPr id="10" name="Rectangle 9"/>
          <p:cNvSpPr/>
          <p:nvPr/>
        </p:nvSpPr>
        <p:spPr>
          <a:xfrm>
            <a:off x="3375218" y="3334248"/>
            <a:ext cx="4845610" cy="82692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lvl="1"/>
            <a:r>
              <a:rPr lang="en-US" sz="2800" dirty="0" smtClean="0">
                <a:latin typeface="Avenir Black Oblique"/>
                <a:cs typeface="Avenir Black Oblique"/>
              </a:rPr>
              <a:t>PCA </a:t>
            </a:r>
            <a:r>
              <a:rPr lang="en-US" sz="2800" dirty="0">
                <a:latin typeface="Avenir Black Oblique"/>
                <a:cs typeface="Avenir Black Oblique"/>
              </a:rPr>
              <a:t>and </a:t>
            </a:r>
            <a:r>
              <a:rPr lang="en-US" sz="2800" dirty="0" err="1">
                <a:latin typeface="Avenir Black Oblique"/>
                <a:cs typeface="Avenir Black Oblique"/>
              </a:rPr>
              <a:t>varimax</a:t>
            </a:r>
            <a:endParaRPr lang="en-US" sz="2800" dirty="0">
              <a:latin typeface="Avenir Black Oblique"/>
              <a:cs typeface="Avenir Black Oblique"/>
            </a:endParaRPr>
          </a:p>
          <a:p>
            <a:endParaRPr lang="en-US" dirty="0"/>
          </a:p>
        </p:txBody>
      </p:sp>
      <p:sp>
        <p:nvSpPr>
          <p:cNvPr id="11" name="Rectangle 10"/>
          <p:cNvSpPr/>
          <p:nvPr/>
        </p:nvSpPr>
        <p:spPr>
          <a:xfrm>
            <a:off x="3375218" y="4365706"/>
            <a:ext cx="4845610" cy="82692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lvl="1"/>
            <a:r>
              <a:rPr lang="en-US" sz="2800" dirty="0">
                <a:latin typeface="Avenir Black Oblique"/>
                <a:cs typeface="Avenir Black Oblique"/>
              </a:rPr>
              <a:t>Factor structure not replicated with EFA </a:t>
            </a:r>
            <a:endParaRPr lang="en-US" dirty="0"/>
          </a:p>
        </p:txBody>
      </p:sp>
      <p:sp>
        <p:nvSpPr>
          <p:cNvPr id="12" name="Rectangle 11"/>
          <p:cNvSpPr/>
          <p:nvPr/>
        </p:nvSpPr>
        <p:spPr>
          <a:xfrm>
            <a:off x="3375218" y="5359083"/>
            <a:ext cx="4845610" cy="826927"/>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lvl="1"/>
            <a:r>
              <a:rPr lang="en-US" sz="2800" dirty="0">
                <a:latin typeface="Avenir Black Oblique"/>
                <a:cs typeface="Avenir Black Oblique"/>
              </a:rPr>
              <a:t>Method effects</a:t>
            </a:r>
          </a:p>
        </p:txBody>
      </p:sp>
    </p:spTree>
    <p:extLst>
      <p:ext uri="{BB962C8B-B14F-4D97-AF65-F5344CB8AC3E}">
        <p14:creationId xmlns:p14="http://schemas.microsoft.com/office/powerpoint/2010/main" val="305829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937136"/>
            <a:ext cx="8094512" cy="800219"/>
          </a:xfrm>
          <a:prstGeom prst="rect">
            <a:avLst/>
          </a:prstGeom>
          <a:noFill/>
        </p:spPr>
        <p:txBody>
          <a:bodyPr wrap="square" rtlCol="0">
            <a:spAutoFit/>
          </a:bodyPr>
          <a:lstStyle/>
          <a:p>
            <a:pPr lvl="2"/>
            <a:endParaRPr lang="en-US" sz="2800" dirty="0">
              <a:latin typeface="Avenir Black Oblique"/>
              <a:cs typeface="Avenir Black Oblique"/>
            </a:endParaRPr>
          </a:p>
          <a:p>
            <a:endParaRPr lang="en-US" dirty="0">
              <a:latin typeface="Avenir Black Oblique"/>
              <a:cs typeface="Avenir Black Oblique"/>
            </a:endParaRPr>
          </a:p>
        </p:txBody>
      </p:sp>
      <p:pic>
        <p:nvPicPr>
          <p:cNvPr id="2" name="Picture 1" descr="Screen Shot 2016-05-11 at 10.38.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9210"/>
            <a:ext cx="9013308" cy="2718051"/>
          </a:xfrm>
          <a:prstGeom prst="rect">
            <a:avLst/>
          </a:prstGeom>
        </p:spPr>
      </p:pic>
    </p:spTree>
    <p:extLst>
      <p:ext uri="{BB962C8B-B14F-4D97-AF65-F5344CB8AC3E}">
        <p14:creationId xmlns:p14="http://schemas.microsoft.com/office/powerpoint/2010/main" val="413930401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TextBox 6"/>
          <p:cNvSpPr txBox="1"/>
          <p:nvPr/>
        </p:nvSpPr>
        <p:spPr>
          <a:xfrm>
            <a:off x="753480" y="1937136"/>
            <a:ext cx="8094512" cy="800219"/>
          </a:xfrm>
          <a:prstGeom prst="rect">
            <a:avLst/>
          </a:prstGeom>
          <a:noFill/>
        </p:spPr>
        <p:txBody>
          <a:bodyPr wrap="square" rtlCol="0">
            <a:spAutoFit/>
          </a:bodyPr>
          <a:lstStyle/>
          <a:p>
            <a:pPr lvl="2"/>
            <a:endParaRPr lang="en-US" sz="2800" dirty="0">
              <a:latin typeface="Avenir Black Oblique"/>
              <a:cs typeface="Avenir Black Oblique"/>
            </a:endParaRPr>
          </a:p>
          <a:p>
            <a:endParaRPr lang="en-US" dirty="0">
              <a:latin typeface="Avenir Black Oblique"/>
              <a:cs typeface="Avenir Black Oblique"/>
            </a:endParaRPr>
          </a:p>
        </p:txBody>
      </p:sp>
      <p:pic>
        <p:nvPicPr>
          <p:cNvPr id="3" name="Picture 2" descr="Screen Shot 2016-05-11 at 10.38.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8" y="2147209"/>
            <a:ext cx="9182738" cy="2481394"/>
          </a:xfrm>
          <a:prstGeom prst="rect">
            <a:avLst/>
          </a:prstGeom>
        </p:spPr>
      </p:pic>
    </p:spTree>
    <p:extLst>
      <p:ext uri="{BB962C8B-B14F-4D97-AF65-F5344CB8AC3E}">
        <p14:creationId xmlns:p14="http://schemas.microsoft.com/office/powerpoint/2010/main" val="1153419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Discussion</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Rectangle 6"/>
          <p:cNvSpPr/>
          <p:nvPr/>
        </p:nvSpPr>
        <p:spPr>
          <a:xfrm>
            <a:off x="985831" y="1704578"/>
            <a:ext cx="7234997" cy="1318809"/>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algn="ctr"/>
            <a:r>
              <a:rPr lang="en-US" sz="3600" dirty="0" smtClean="0">
                <a:latin typeface="Avenir Black Oblique"/>
                <a:cs typeface="Avenir Black Oblique"/>
              </a:rPr>
              <a:t>Actual Behavior Better than Assessing Willingness</a:t>
            </a:r>
            <a:endParaRPr lang="en-US" sz="3600" dirty="0">
              <a:latin typeface="Avenir Black Oblique"/>
              <a:cs typeface="Avenir Black Oblique"/>
            </a:endParaRPr>
          </a:p>
          <a:p>
            <a:endParaRPr lang="en-US" dirty="0"/>
          </a:p>
        </p:txBody>
      </p:sp>
    </p:spTree>
    <p:extLst>
      <p:ext uri="{BB962C8B-B14F-4D97-AF65-F5344CB8AC3E}">
        <p14:creationId xmlns:p14="http://schemas.microsoft.com/office/powerpoint/2010/main" val="159180334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Discussion</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Rectangle 6"/>
          <p:cNvSpPr/>
          <p:nvPr/>
        </p:nvSpPr>
        <p:spPr>
          <a:xfrm>
            <a:off x="985831" y="1876598"/>
            <a:ext cx="7234997" cy="1661711"/>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algn="ctr"/>
            <a:r>
              <a:rPr lang="en-US" sz="3600" dirty="0" smtClean="0">
                <a:latin typeface="Avenir Black Oblique"/>
                <a:cs typeface="Avenir Black Oblique"/>
              </a:rPr>
              <a:t>Diversity of Hispanics</a:t>
            </a:r>
            <a:endParaRPr lang="en-US" dirty="0"/>
          </a:p>
        </p:txBody>
      </p:sp>
    </p:spTree>
    <p:extLst>
      <p:ext uri="{BB962C8B-B14F-4D97-AF65-F5344CB8AC3E}">
        <p14:creationId xmlns:p14="http://schemas.microsoft.com/office/powerpoint/2010/main" val="16038442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pic>
        <p:nvPicPr>
          <p:cNvPr id="3" name="Picture 2"/>
          <p:cNvPicPr>
            <a:picLocks noChangeAspect="1"/>
          </p:cNvPicPr>
          <p:nvPr/>
        </p:nvPicPr>
        <p:blipFill>
          <a:blip r:embed="rId4"/>
          <a:stretch>
            <a:fillRect/>
          </a:stretch>
        </p:blipFill>
        <p:spPr>
          <a:xfrm>
            <a:off x="4462598" y="1966733"/>
            <a:ext cx="4681402" cy="2340701"/>
          </a:xfrm>
          <a:prstGeom prst="rect">
            <a:avLst/>
          </a:prstGeom>
          <a:effectLst>
            <a:softEdge rad="63500"/>
          </a:effectLst>
        </p:spPr>
      </p:pic>
      <p:pic>
        <p:nvPicPr>
          <p:cNvPr id="4" name="Picture 3"/>
          <p:cNvPicPr>
            <a:picLocks noChangeAspect="1"/>
          </p:cNvPicPr>
          <p:nvPr/>
        </p:nvPicPr>
        <p:blipFill>
          <a:blip r:embed="rId5"/>
          <a:stretch>
            <a:fillRect/>
          </a:stretch>
        </p:blipFill>
        <p:spPr>
          <a:xfrm>
            <a:off x="838714" y="1784753"/>
            <a:ext cx="2677130" cy="3569506"/>
          </a:xfrm>
          <a:prstGeom prst="rect">
            <a:avLst/>
          </a:prstGeom>
          <a:effectLst>
            <a:softEdge rad="63500"/>
          </a:effectLst>
        </p:spPr>
      </p:pic>
      <p:pic>
        <p:nvPicPr>
          <p:cNvPr id="7" name="Picture 6"/>
          <p:cNvPicPr>
            <a:picLocks noChangeAspect="1"/>
          </p:cNvPicPr>
          <p:nvPr/>
        </p:nvPicPr>
        <p:blipFill>
          <a:blip r:embed="rId6"/>
          <a:stretch>
            <a:fillRect/>
          </a:stretch>
        </p:blipFill>
        <p:spPr>
          <a:xfrm>
            <a:off x="5972993" y="4428646"/>
            <a:ext cx="2985406" cy="2241850"/>
          </a:xfrm>
          <a:prstGeom prst="rect">
            <a:avLst/>
          </a:prstGeom>
          <a:effectLst>
            <a:softEdge rad="63500"/>
          </a:effectLst>
        </p:spPr>
      </p:pic>
      <p:pic>
        <p:nvPicPr>
          <p:cNvPr id="8" name="Picture 7"/>
          <p:cNvPicPr>
            <a:picLocks noChangeAspect="1"/>
          </p:cNvPicPr>
          <p:nvPr/>
        </p:nvPicPr>
        <p:blipFill>
          <a:blip r:embed="rId7"/>
          <a:stretch>
            <a:fillRect/>
          </a:stretch>
        </p:blipFill>
        <p:spPr>
          <a:xfrm>
            <a:off x="3032749" y="3983955"/>
            <a:ext cx="2305184" cy="2740607"/>
          </a:xfrm>
          <a:prstGeom prst="rect">
            <a:avLst/>
          </a:prstGeom>
          <a:effectLst>
            <a:softEdge rad="63500"/>
          </a:effectLst>
        </p:spPr>
      </p:pic>
    </p:spTree>
    <p:extLst>
      <p:ext uri="{BB962C8B-B14F-4D97-AF65-F5344CB8AC3E}">
        <p14:creationId xmlns:p14="http://schemas.microsoft.com/office/powerpoint/2010/main" val="29195807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Future Directions</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sp>
        <p:nvSpPr>
          <p:cNvPr id="7" name="Rectangle 6"/>
          <p:cNvSpPr/>
          <p:nvPr/>
        </p:nvSpPr>
        <p:spPr>
          <a:xfrm>
            <a:off x="981205" y="1642637"/>
            <a:ext cx="7234997" cy="1146788"/>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r>
              <a:rPr lang="en-US" sz="2800" dirty="0" smtClean="0"/>
              <a:t>Further Examine Psychometrics of AAQ-S</a:t>
            </a:r>
            <a:endParaRPr lang="en-US" sz="2800" dirty="0"/>
          </a:p>
        </p:txBody>
      </p:sp>
      <p:sp>
        <p:nvSpPr>
          <p:cNvPr id="9" name="Rectangle 8"/>
          <p:cNvSpPr/>
          <p:nvPr/>
        </p:nvSpPr>
        <p:spPr>
          <a:xfrm>
            <a:off x="985831" y="2964916"/>
            <a:ext cx="7234997" cy="1146788"/>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algn="ctr"/>
            <a:r>
              <a:rPr lang="en-US" sz="2800" dirty="0"/>
              <a:t>U</a:t>
            </a:r>
            <a:r>
              <a:rPr lang="en-US" sz="2800" dirty="0" smtClean="0"/>
              <a:t>tility of AAQ-S as a mechanism of action measure</a:t>
            </a:r>
            <a:endParaRPr lang="en-US" sz="2800" dirty="0"/>
          </a:p>
        </p:txBody>
      </p:sp>
      <p:sp>
        <p:nvSpPr>
          <p:cNvPr id="10" name="Rectangle 9"/>
          <p:cNvSpPr/>
          <p:nvPr/>
        </p:nvSpPr>
        <p:spPr>
          <a:xfrm>
            <a:off x="985831" y="4291148"/>
            <a:ext cx="7234997" cy="1146788"/>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algn="ctr"/>
            <a:r>
              <a:rPr lang="en-US" sz="2800" dirty="0" smtClean="0"/>
              <a:t>Behavioral Measures of Discrimination or Helping Behaviors</a:t>
            </a:r>
            <a:endParaRPr lang="en-US" sz="2800" dirty="0"/>
          </a:p>
        </p:txBody>
      </p:sp>
      <p:sp>
        <p:nvSpPr>
          <p:cNvPr id="11" name="Rectangle 10"/>
          <p:cNvSpPr/>
          <p:nvPr/>
        </p:nvSpPr>
        <p:spPr>
          <a:xfrm>
            <a:off x="981205" y="5649370"/>
            <a:ext cx="7234997" cy="1146788"/>
          </a:xfrm>
          <a:prstGeom prst="rect">
            <a:avLst/>
          </a:prstGeom>
          <a:solidFill>
            <a:srgbClr val="3366FF"/>
          </a:solidFill>
          <a:ln/>
        </p:spPr>
        <p:style>
          <a:lnRef idx="1">
            <a:schemeClr val="accent1"/>
          </a:lnRef>
          <a:fillRef idx="3">
            <a:schemeClr val="accent1"/>
          </a:fillRef>
          <a:effectRef idx="2">
            <a:schemeClr val="accent1"/>
          </a:effectRef>
          <a:fontRef idx="minor">
            <a:schemeClr val="lt1"/>
          </a:fontRef>
        </p:style>
        <p:txBody>
          <a:bodyPr anchor="ctr" anchorCtr="1"/>
          <a:lstStyle/>
          <a:p>
            <a:pPr algn="ctr"/>
            <a:r>
              <a:rPr lang="en-US" sz="2800" dirty="0" smtClean="0"/>
              <a:t>Domain Specific Measure</a:t>
            </a:r>
            <a:endParaRPr lang="en-US" sz="2800" dirty="0"/>
          </a:p>
        </p:txBody>
      </p:sp>
    </p:spTree>
    <p:extLst>
      <p:ext uri="{BB962C8B-B14F-4D97-AF65-F5344CB8AC3E}">
        <p14:creationId xmlns:p14="http://schemas.microsoft.com/office/powerpoint/2010/main" val="3155934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Rainbow_02_PPT_Template Ti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743187" y="2130425"/>
            <a:ext cx="6124930" cy="1200328"/>
          </a:xfrm>
          <a:prstGeom prst="rect">
            <a:avLst/>
          </a:prstGeom>
          <a:noFill/>
        </p:spPr>
        <p:txBody>
          <a:bodyPr wrap="none" rtlCol="0">
            <a:spAutoFit/>
          </a:bodyPr>
          <a:lstStyle/>
          <a:p>
            <a:pPr algn="ctr"/>
            <a:r>
              <a:rPr lang="en-US" sz="2400" dirty="0" smtClean="0">
                <a:latin typeface="Avenir Black Oblique"/>
                <a:cs typeface="Avenir Black Oblique"/>
              </a:rPr>
              <a:t>Maureen K. Flynn, Ph.D.</a:t>
            </a:r>
          </a:p>
          <a:p>
            <a:pPr algn="ctr"/>
            <a:r>
              <a:rPr lang="en-US" sz="2400" dirty="0" smtClean="0">
                <a:latin typeface="Avenir Black Oblique"/>
                <a:cs typeface="Avenir Black Oblique"/>
              </a:rPr>
              <a:t>mflynn13@msudenver.edu</a:t>
            </a:r>
          </a:p>
          <a:p>
            <a:pPr algn="ctr"/>
            <a:r>
              <a:rPr lang="en-US" sz="2400" dirty="0" smtClean="0">
                <a:latin typeface="Avenir Black Oblique"/>
                <a:cs typeface="Avenir Black Oblique"/>
              </a:rPr>
              <a:t>Metropolitan State University of Denver</a:t>
            </a:r>
            <a:endParaRPr lang="en-US" sz="2400" dirty="0">
              <a:latin typeface="Avenir Black Oblique"/>
              <a:cs typeface="Avenir Black Oblique"/>
            </a:endParaRPr>
          </a:p>
        </p:txBody>
      </p:sp>
    </p:spTree>
    <p:extLst>
      <p:ext uri="{BB962C8B-B14F-4D97-AF65-F5344CB8AC3E}">
        <p14:creationId xmlns:p14="http://schemas.microsoft.com/office/powerpoint/2010/main" val="385853008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0453" y="340042"/>
            <a:ext cx="1450578" cy="247935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3146" y="6164995"/>
            <a:ext cx="720854" cy="693005"/>
          </a:xfrm>
          <a:prstGeom prst="rect">
            <a:avLst/>
          </a:prstGeom>
        </p:spPr>
      </p:pic>
      <p:sp>
        <p:nvSpPr>
          <p:cNvPr id="6" name="Rectangle 5"/>
          <p:cNvSpPr/>
          <p:nvPr/>
        </p:nvSpPr>
        <p:spPr>
          <a:xfrm>
            <a:off x="457200" y="399057"/>
            <a:ext cx="5043253" cy="523220"/>
          </a:xfrm>
          <a:prstGeom prst="rect">
            <a:avLst/>
          </a:prstGeom>
          <a:noFill/>
        </p:spPr>
        <p:txBody>
          <a:bodyPr wrap="square" lIns="91440" tIns="45720" rIns="91440" bIns="45720">
            <a:spAutoFit/>
          </a:bodyPr>
          <a:lstStyle/>
          <a:p>
            <a:pPr algn="ctr"/>
            <a:r>
              <a:rPr lang="en-US" sz="2800" b="1" cap="none" spc="0" dirty="0">
                <a:ln w="0"/>
                <a:solidFill>
                  <a:schemeClr val="accent1"/>
                </a:solidFill>
                <a:effectLst>
                  <a:outerShdw blurRad="38100" dist="25400" dir="5400000" algn="ctr" rotWithShape="0">
                    <a:srgbClr val="6E747A">
                      <a:alpha val="43000"/>
                    </a:srgbClr>
                  </a:outerShdw>
                </a:effectLst>
              </a:rPr>
              <a:t>Need </a:t>
            </a:r>
            <a:r>
              <a:rPr lang="en-US" sz="2800" b="1" cap="none" spc="0" dirty="0" smtClean="0">
                <a:ln w="0"/>
                <a:solidFill>
                  <a:schemeClr val="accent1"/>
                </a:solidFill>
                <a:effectLst>
                  <a:outerShdw blurRad="38100" dist="25400" dir="5400000" algn="ctr" rotWithShape="0">
                    <a:srgbClr val="6E747A">
                      <a:alpha val="43000"/>
                    </a:srgbClr>
                  </a:outerShdw>
                </a:effectLst>
              </a:rPr>
              <a:t>credit </a:t>
            </a:r>
            <a:r>
              <a:rPr lang="en-US" sz="2800" b="1" cap="none" spc="0" dirty="0">
                <a:ln w="0"/>
                <a:solidFill>
                  <a:schemeClr val="accent1"/>
                </a:solidFill>
                <a:effectLst>
                  <a:outerShdw blurRad="38100" dist="25400" dir="5400000" algn="ctr" rotWithShape="0">
                    <a:srgbClr val="6E747A">
                      <a:alpha val="43000"/>
                    </a:srgbClr>
                  </a:outerShdw>
                </a:effectLst>
              </a:rPr>
              <a:t>for </a:t>
            </a:r>
            <a:r>
              <a:rPr lang="en-US" sz="2800" b="1" cap="none" spc="0" dirty="0" smtClean="0">
                <a:ln w="0"/>
                <a:solidFill>
                  <a:schemeClr val="accent1"/>
                </a:solidFill>
                <a:effectLst>
                  <a:outerShdw blurRad="38100" dist="25400" dir="5400000" algn="ctr" rotWithShape="0">
                    <a:srgbClr val="6E747A">
                      <a:alpha val="43000"/>
                    </a:srgbClr>
                  </a:outerShdw>
                </a:effectLst>
              </a:rPr>
              <a:t>this session</a:t>
            </a:r>
            <a:r>
              <a:rPr lang="en-US" sz="2800" b="1" cap="none" spc="0" dirty="0">
                <a:ln w="0"/>
                <a:solidFill>
                  <a:schemeClr val="accent1"/>
                </a:solidFill>
                <a:effectLst>
                  <a:outerShdw blurRad="38100" dist="25400" dir="5400000" algn="ctr" rotWithShape="0">
                    <a:srgbClr val="6E747A">
                      <a:alpha val="43000"/>
                    </a:srgbClr>
                  </a:outerShdw>
                </a:effectLst>
              </a:rPr>
              <a:t>?</a:t>
            </a:r>
          </a:p>
        </p:txBody>
      </p:sp>
      <p:sp>
        <p:nvSpPr>
          <p:cNvPr id="7" name="Rectangle 6"/>
          <p:cNvSpPr/>
          <p:nvPr/>
        </p:nvSpPr>
        <p:spPr>
          <a:xfrm>
            <a:off x="1247080" y="1000886"/>
            <a:ext cx="3313728" cy="830997"/>
          </a:xfrm>
          <a:prstGeom prst="rect">
            <a:avLst/>
          </a:prstGeom>
          <a:noFill/>
        </p:spPr>
        <p:txBody>
          <a:bodyPr wrap="none" lIns="91440" tIns="45720" rIns="91440" bIns="45720">
            <a:spAutoFit/>
          </a:bodyPr>
          <a:lstStyle/>
          <a:p>
            <a:pPr algn="ctr"/>
            <a:r>
              <a:rPr lang="en-US" sz="2400" dirty="0">
                <a:ln w="0"/>
                <a:solidFill>
                  <a:schemeClr val="accent6">
                    <a:lumMod val="75000"/>
                  </a:schemeClr>
                </a:solidFill>
                <a:effectLst>
                  <a:outerShdw blurRad="38100" dist="25400" dir="5400000" algn="ctr" rotWithShape="0">
                    <a:srgbClr val="6E747A">
                      <a:alpha val="43000"/>
                    </a:srgbClr>
                  </a:outerShdw>
                </a:effectLst>
              </a:rPr>
              <a:t>Please don’t forget to </a:t>
            </a:r>
            <a:endParaRPr lang="en-US" sz="2400" dirty="0" smtClean="0">
              <a:ln w="0"/>
              <a:solidFill>
                <a:schemeClr val="accent6">
                  <a:lumMod val="75000"/>
                </a:schemeClr>
              </a:solidFill>
              <a:effectLst>
                <a:outerShdw blurRad="38100" dist="25400" dir="5400000" algn="ctr" rotWithShape="0">
                  <a:srgbClr val="6E747A">
                    <a:alpha val="43000"/>
                  </a:srgbClr>
                </a:outerShdw>
              </a:effectLst>
            </a:endParaRPr>
          </a:p>
          <a:p>
            <a:pPr algn="ctr"/>
            <a:r>
              <a:rPr lang="en-US" sz="2400" dirty="0" smtClean="0">
                <a:ln w="0"/>
                <a:solidFill>
                  <a:schemeClr val="accent6">
                    <a:lumMod val="75000"/>
                  </a:schemeClr>
                </a:solidFill>
                <a:effectLst>
                  <a:outerShdw blurRad="38100" dist="25400" dir="5400000" algn="ctr" rotWithShape="0">
                    <a:srgbClr val="6E747A">
                      <a:alpha val="43000"/>
                    </a:srgbClr>
                  </a:outerShdw>
                </a:effectLst>
              </a:rPr>
              <a:t>scan out.</a:t>
            </a:r>
            <a:endParaRPr lang="en-US" sz="2400" cap="none" spc="0" dirty="0">
              <a:ln w="0"/>
              <a:solidFill>
                <a:schemeClr val="accent6">
                  <a:lumMod val="75000"/>
                </a:schemeClr>
              </a:solidFill>
              <a:effectLst>
                <a:outerShdw blurRad="38100" dist="25400" dir="5400000" algn="ctr" rotWithShape="0">
                  <a:srgbClr val="6E747A">
                    <a:alpha val="43000"/>
                  </a:srgbClr>
                </a:outerShdw>
              </a:effectLst>
            </a:endParaRPr>
          </a:p>
        </p:txBody>
      </p:sp>
      <p:sp>
        <p:nvSpPr>
          <p:cNvPr id="8" name="Rectangle 7"/>
          <p:cNvSpPr/>
          <p:nvPr/>
        </p:nvSpPr>
        <p:spPr>
          <a:xfrm>
            <a:off x="645118" y="2876238"/>
            <a:ext cx="6422476" cy="2862322"/>
          </a:xfrm>
          <a:prstGeom prst="rect">
            <a:avLst/>
          </a:prstGeom>
          <a:noFill/>
        </p:spPr>
        <p:txBody>
          <a:bodyPr wrap="none" lIns="91440" tIns="45720" rIns="91440" bIns="45720">
            <a:spAutoFit/>
          </a:bodyPr>
          <a:lstStyle/>
          <a:p>
            <a:pPr algn="ctr"/>
            <a:r>
              <a:rPr lang="en-US" sz="3000" b="1" dirty="0" smtClean="0">
                <a:ln w="0"/>
                <a:solidFill>
                  <a:schemeClr val="accent1"/>
                </a:solidFill>
                <a:effectLst>
                  <a:outerShdw blurRad="38100" dist="25400" dir="5400000" algn="ctr" rotWithShape="0">
                    <a:srgbClr val="6E747A">
                      <a:alpha val="43000"/>
                    </a:srgbClr>
                  </a:outerShdw>
                </a:effectLst>
              </a:rPr>
              <a:t>What did you think?....</a:t>
            </a:r>
          </a:p>
          <a:p>
            <a:pPr algn="ctr"/>
            <a:endParaRPr lang="en-US" sz="1200" b="1" dirty="0" smtClean="0">
              <a:ln w="0"/>
              <a:solidFill>
                <a:schemeClr val="accent1"/>
              </a:solidFill>
              <a:effectLst>
                <a:outerShdw blurRad="38100" dist="25400" dir="5400000" algn="ctr" rotWithShape="0">
                  <a:srgbClr val="6E747A">
                    <a:alpha val="43000"/>
                  </a:srgbClr>
                </a:outerShdw>
              </a:effectLst>
            </a:endParaRPr>
          </a:p>
          <a:p>
            <a:pPr algn="ctr"/>
            <a:r>
              <a:rPr lang="en-US" sz="2400" b="1" dirty="0" smtClean="0">
                <a:ln w="0"/>
                <a:solidFill>
                  <a:schemeClr val="accent1"/>
                </a:solidFill>
                <a:effectLst>
                  <a:outerShdw blurRad="38100" dist="25400" dir="5400000" algn="ctr" rotWithShape="0">
                    <a:srgbClr val="6E747A">
                      <a:alpha val="43000"/>
                    </a:srgbClr>
                  </a:outerShdw>
                </a:effectLst>
              </a:rPr>
              <a:t>complete </a:t>
            </a:r>
            <a:r>
              <a:rPr lang="en-US" sz="2400" b="1" dirty="0">
                <a:ln w="0"/>
                <a:solidFill>
                  <a:schemeClr val="accent1"/>
                </a:solidFill>
                <a:effectLst>
                  <a:outerShdw blurRad="38100" dist="25400" dir="5400000" algn="ctr" rotWithShape="0">
                    <a:srgbClr val="6E747A">
                      <a:alpha val="43000"/>
                    </a:srgbClr>
                  </a:outerShdw>
                </a:effectLst>
              </a:rPr>
              <a:t>the 3 </a:t>
            </a:r>
            <a:r>
              <a:rPr lang="en-US" sz="2400" b="1" dirty="0" smtClean="0">
                <a:ln w="0"/>
                <a:solidFill>
                  <a:schemeClr val="accent1"/>
                </a:solidFill>
                <a:effectLst>
                  <a:outerShdw blurRad="38100" dist="25400" dir="5400000" algn="ctr" rotWithShape="0">
                    <a:srgbClr val="6E747A">
                      <a:alpha val="43000"/>
                    </a:srgbClr>
                  </a:outerShdw>
                </a:effectLst>
              </a:rPr>
              <a:t>question </a:t>
            </a:r>
            <a:r>
              <a:rPr lang="en-US" sz="2400" b="1" dirty="0" err="1" smtClean="0">
                <a:ln w="0"/>
                <a:solidFill>
                  <a:schemeClr val="accent1"/>
                </a:solidFill>
                <a:effectLst>
                  <a:outerShdw blurRad="38100" dist="25400" dir="5400000" algn="ctr" rotWithShape="0">
                    <a:srgbClr val="6E747A">
                      <a:alpha val="43000"/>
                    </a:srgbClr>
                  </a:outerShdw>
                </a:effectLst>
              </a:rPr>
              <a:t>quickeval</a:t>
            </a:r>
            <a:endParaRPr lang="en-US" sz="2400" b="1" dirty="0">
              <a:ln w="0"/>
              <a:solidFill>
                <a:schemeClr val="accent1"/>
              </a:solidFill>
              <a:effectLst>
                <a:outerShdw blurRad="38100" dist="25400" dir="5400000" algn="ctr" rotWithShape="0">
                  <a:srgbClr val="6E747A">
                    <a:alpha val="43000"/>
                  </a:srgbClr>
                </a:outerShdw>
              </a:effectLst>
            </a:endParaRPr>
          </a:p>
          <a:p>
            <a:pPr algn="ctr"/>
            <a:r>
              <a:rPr lang="en-US" sz="2400" b="1" dirty="0" smtClean="0">
                <a:ln w="0"/>
                <a:solidFill>
                  <a:schemeClr val="accent1"/>
                </a:solidFill>
                <a:effectLst>
                  <a:outerShdw blurRad="38100" dist="25400" dir="5400000" algn="ctr" rotWithShape="0">
                    <a:srgbClr val="6E747A">
                      <a:alpha val="43000"/>
                    </a:srgbClr>
                  </a:outerShdw>
                </a:effectLst>
              </a:rPr>
              <a:t>for </a:t>
            </a:r>
            <a:r>
              <a:rPr lang="en-US" sz="2400" b="1" dirty="0">
                <a:ln w="0"/>
                <a:solidFill>
                  <a:schemeClr val="accent1"/>
                </a:solidFill>
                <a:effectLst>
                  <a:outerShdw blurRad="38100" dist="25400" dir="5400000" algn="ctr" rotWithShape="0">
                    <a:srgbClr val="6E747A">
                      <a:alpha val="43000"/>
                    </a:srgbClr>
                  </a:outerShdw>
                </a:effectLst>
              </a:rPr>
              <a:t>this session at</a:t>
            </a:r>
          </a:p>
          <a:p>
            <a:pPr algn="ctr"/>
            <a:r>
              <a:rPr lang="en-US" sz="3000" dirty="0" smtClean="0">
                <a:ln w="0"/>
                <a:solidFill>
                  <a:schemeClr val="accent6">
                    <a:lumMod val="75000"/>
                  </a:schemeClr>
                </a:solidFill>
              </a:rPr>
              <a:t>https://</a:t>
            </a:r>
            <a:r>
              <a:rPr lang="en-US" sz="3000" dirty="0">
                <a:ln w="0"/>
                <a:solidFill>
                  <a:schemeClr val="accent6">
                    <a:lumMod val="75000"/>
                  </a:schemeClr>
                </a:solidFill>
              </a:rPr>
              <a:t>contextualscience.org/quickeval</a:t>
            </a:r>
          </a:p>
          <a:p>
            <a:pPr algn="ctr"/>
            <a:endParaRPr lang="en-US" sz="3000" b="1" dirty="0">
              <a:ln w="0"/>
              <a:solidFill>
                <a:schemeClr val="accent6">
                  <a:lumMod val="75000"/>
                </a:schemeClr>
              </a:solidFill>
              <a:effectLst>
                <a:outerShdw blurRad="38100" dist="25400" dir="5400000" algn="ctr" rotWithShape="0">
                  <a:srgbClr val="6E747A">
                    <a:alpha val="43000"/>
                  </a:srgbClr>
                </a:outerShdw>
              </a:effectLst>
            </a:endParaRPr>
          </a:p>
          <a:p>
            <a:pPr algn="ctr"/>
            <a:r>
              <a:rPr lang="en-US" sz="3000" dirty="0">
                <a:ln w="0"/>
                <a:solidFill>
                  <a:schemeClr val="accent1"/>
                </a:solidFill>
                <a:effectLst>
                  <a:outerShdw blurRad="38100" dist="25400" dir="5400000" algn="ctr" rotWithShape="0">
                    <a:srgbClr val="6E747A">
                      <a:alpha val="43000"/>
                    </a:srgbClr>
                  </a:outerShdw>
                </a:effectLst>
              </a:rPr>
              <a:t>This was presentation was session </a:t>
            </a:r>
            <a:r>
              <a:rPr lang="en-US" sz="3000" u="sng" dirty="0">
                <a:ln w="0"/>
                <a:solidFill>
                  <a:schemeClr val="accent1"/>
                </a:solidFill>
                <a:effectLst>
                  <a:outerShdw blurRad="38100" dist="25400" dir="5400000" algn="ctr" rotWithShape="0">
                    <a:srgbClr val="6E747A">
                      <a:alpha val="43000"/>
                    </a:srgbClr>
                  </a:outerShdw>
                </a:effectLst>
              </a:rPr>
              <a:t># </a:t>
            </a:r>
            <a:r>
              <a:rPr lang="en-US" sz="3000" u="sng" dirty="0" smtClean="0">
                <a:ln w="0"/>
                <a:solidFill>
                  <a:schemeClr val="accent1"/>
                </a:solidFill>
                <a:effectLst>
                  <a:outerShdw blurRad="38100" dist="25400" dir="5400000" algn="ctr" rotWithShape="0">
                    <a:srgbClr val="6E747A">
                      <a:alpha val="43000"/>
                    </a:srgbClr>
                  </a:outerShdw>
                </a:effectLst>
              </a:rPr>
              <a:t>46</a:t>
            </a:r>
            <a:r>
              <a:rPr lang="en-US" sz="3000" b="1" u="sng" dirty="0" smtClean="0">
                <a:ln w="0"/>
                <a:solidFill>
                  <a:schemeClr val="accent1"/>
                </a:solidFill>
                <a:effectLst>
                  <a:outerShdw blurRad="38100" dist="25400" dir="5400000" algn="ctr" rotWithShape="0">
                    <a:srgbClr val="6E747A">
                      <a:alpha val="43000"/>
                    </a:srgbClr>
                  </a:outerShdw>
                </a:effectLst>
              </a:rPr>
              <a:t> </a:t>
            </a:r>
            <a:endParaRPr lang="en-US" sz="3000" b="1" u="sng"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5095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2" name="TextBox 1"/>
          <p:cNvSpPr txBox="1"/>
          <p:nvPr/>
        </p:nvSpPr>
        <p:spPr>
          <a:xfrm>
            <a:off x="3397336" y="3042531"/>
            <a:ext cx="2596569" cy="1446550"/>
          </a:xfrm>
          <a:prstGeom prst="rect">
            <a:avLst/>
          </a:prstGeom>
          <a:noFill/>
        </p:spPr>
        <p:txBody>
          <a:bodyPr wrap="none" rtlCol="0">
            <a:spAutoFit/>
          </a:bodyPr>
          <a:lstStyle/>
          <a:p>
            <a:r>
              <a:rPr lang="en-US" sz="8800" dirty="0" smtClean="0">
                <a:latin typeface="Avenir Black Oblique"/>
                <a:cs typeface="Avenir Black Oblique"/>
              </a:rPr>
              <a:t>And</a:t>
            </a:r>
            <a:endParaRPr lang="en-US" sz="8800" dirty="0">
              <a:latin typeface="Avenir Black Oblique"/>
              <a:cs typeface="Avenir Black Oblique"/>
            </a:endParaRPr>
          </a:p>
        </p:txBody>
      </p:sp>
    </p:spTree>
    <p:extLst>
      <p:ext uri="{BB962C8B-B14F-4D97-AF65-F5344CB8AC3E}">
        <p14:creationId xmlns:p14="http://schemas.microsoft.com/office/powerpoint/2010/main" val="9027950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2" name="TextBox 1"/>
          <p:cNvSpPr txBox="1"/>
          <p:nvPr/>
        </p:nvSpPr>
        <p:spPr>
          <a:xfrm>
            <a:off x="1716093" y="3271254"/>
            <a:ext cx="6321376" cy="1323439"/>
          </a:xfrm>
          <a:prstGeom prst="rect">
            <a:avLst/>
          </a:prstGeom>
          <a:noFill/>
        </p:spPr>
        <p:txBody>
          <a:bodyPr wrap="none" rtlCol="0">
            <a:spAutoFit/>
          </a:bodyPr>
          <a:lstStyle/>
          <a:p>
            <a:r>
              <a:rPr lang="en-US" sz="4000" dirty="0" smtClean="0">
                <a:latin typeface="Avenir Black Oblique"/>
                <a:cs typeface="Avenir Black Oblique"/>
              </a:rPr>
              <a:t>40% - Should not accept</a:t>
            </a:r>
          </a:p>
          <a:p>
            <a:r>
              <a:rPr lang="en-US" sz="4000" dirty="0">
                <a:latin typeface="Avenir Black Oblique"/>
                <a:cs typeface="Avenir Black Oblique"/>
              </a:rPr>
              <a:t>	</a:t>
            </a:r>
            <a:r>
              <a:rPr lang="en-US" sz="4000" dirty="0" smtClean="0">
                <a:latin typeface="Avenir Black Oblique"/>
                <a:cs typeface="Avenir Black Oblique"/>
              </a:rPr>
              <a:t>		             			</a:t>
            </a:r>
            <a:r>
              <a:rPr lang="en-US" dirty="0" smtClean="0">
                <a:latin typeface="Avenir Black Oblique"/>
                <a:cs typeface="Avenir Black Oblique"/>
              </a:rPr>
              <a:t>(Pew Research Center, 2013)</a:t>
            </a:r>
            <a:endParaRPr lang="en-US" dirty="0">
              <a:latin typeface="Avenir Black Oblique"/>
              <a:cs typeface="Avenir Black Oblique"/>
            </a:endParaRPr>
          </a:p>
        </p:txBody>
      </p:sp>
    </p:spTree>
    <p:extLst>
      <p:ext uri="{BB962C8B-B14F-4D97-AF65-F5344CB8AC3E}">
        <p14:creationId xmlns:p14="http://schemas.microsoft.com/office/powerpoint/2010/main" val="1680208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_02_PPT_Template 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71714" y="223520"/>
            <a:ext cx="8200572" cy="1282338"/>
          </a:xfrm>
          <a:prstGeom prst="rect">
            <a:avLst/>
          </a:prstGeom>
          <a:solidFill>
            <a:srgbClr val="FF0000">
              <a:alpha val="66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nchorCtr="0"/>
          <a:lstStyle/>
          <a:p>
            <a:pPr algn="ctr"/>
            <a:r>
              <a:rPr lang="en-US" sz="4800" dirty="0" smtClean="0">
                <a:latin typeface="Avenir Black Oblique"/>
                <a:cs typeface="Avenir Black Oblique"/>
              </a:rPr>
              <a:t>Current Context</a:t>
            </a:r>
            <a:endParaRPr lang="en-US" sz="4800" dirty="0">
              <a:latin typeface="Avenir Black Oblique"/>
              <a:cs typeface="Avenir Black Oblique"/>
            </a:endParaRPr>
          </a:p>
        </p:txBody>
      </p:sp>
      <p:sp>
        <p:nvSpPr>
          <p:cNvPr id="4" name="TextBox 3"/>
          <p:cNvSpPr txBox="1"/>
          <p:nvPr/>
        </p:nvSpPr>
        <p:spPr>
          <a:xfrm>
            <a:off x="6917001" y="3538310"/>
            <a:ext cx="184666" cy="369332"/>
          </a:xfrm>
          <a:prstGeom prst="rect">
            <a:avLst/>
          </a:prstGeom>
          <a:noFill/>
        </p:spPr>
        <p:txBody>
          <a:bodyPr wrap="none" rtlCol="0">
            <a:spAutoFit/>
          </a:bodyPr>
          <a:lstStyle/>
          <a:p>
            <a:endParaRPr lang="en-US" dirty="0"/>
          </a:p>
        </p:txBody>
      </p:sp>
      <p:sp>
        <p:nvSpPr>
          <p:cNvPr id="8" name="TextBox 7"/>
          <p:cNvSpPr txBox="1"/>
          <p:nvPr/>
        </p:nvSpPr>
        <p:spPr>
          <a:xfrm>
            <a:off x="5809239" y="6426826"/>
            <a:ext cx="184666" cy="369332"/>
          </a:xfrm>
          <a:prstGeom prst="rect">
            <a:avLst/>
          </a:prstGeom>
          <a:noFill/>
        </p:spPr>
        <p:txBody>
          <a:bodyPr wrap="none" rtlCol="0">
            <a:spAutoFit/>
          </a:bodyPr>
          <a:lstStyle/>
          <a:p>
            <a:endParaRPr lang="en-US" dirty="0"/>
          </a:p>
        </p:txBody>
      </p:sp>
      <p:pic>
        <p:nvPicPr>
          <p:cNvPr id="7" name="Picture 6" descr="Screen Shot 2015-05-19 at 12.58.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741" y="1543054"/>
            <a:ext cx="6133940" cy="5314945"/>
          </a:xfrm>
          <a:prstGeom prst="rect">
            <a:avLst/>
          </a:prstGeom>
          <a:effectLst>
            <a:softEdge rad="63500"/>
          </a:effectLst>
        </p:spPr>
      </p:pic>
    </p:spTree>
    <p:extLst>
      <p:ext uri="{BB962C8B-B14F-4D97-AF65-F5344CB8AC3E}">
        <p14:creationId xmlns:p14="http://schemas.microsoft.com/office/powerpoint/2010/main" val="23452686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34074</TotalTime>
  <Words>1700</Words>
  <Application>Microsoft Macintosh PowerPoint</Application>
  <PresentationFormat>On-screen Show (4:3)</PresentationFormat>
  <Paragraphs>296</Paragraphs>
  <Slides>62</Slides>
  <Notes>58</Notes>
  <HiddenSlides>5</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Flynn</dc:creator>
  <cp:lastModifiedBy>Maureen Flynn</cp:lastModifiedBy>
  <cp:revision>188</cp:revision>
  <cp:lastPrinted>2015-05-24T22:17:01Z</cp:lastPrinted>
  <dcterms:created xsi:type="dcterms:W3CDTF">2015-04-01T14:16:19Z</dcterms:created>
  <dcterms:modified xsi:type="dcterms:W3CDTF">2016-06-13T03:19:31Z</dcterms:modified>
</cp:coreProperties>
</file>